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1.xml" ContentType="application/vnd.openxmlformats-officedocument.themeOverrid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2.xml" ContentType="application/vnd.openxmlformats-officedocument.themeOverrid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theme/themeOverride3.xml" ContentType="application/vnd.openxmlformats-officedocument.themeOverrid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68" r:id="rId1"/>
    <p:sldMasterId id="2147483780" r:id="rId2"/>
    <p:sldMasterId id="2147483792" r:id="rId3"/>
    <p:sldMasterId id="2147483804" r:id="rId4"/>
    <p:sldMasterId id="2147483816" r:id="rId5"/>
    <p:sldMasterId id="2147483828" r:id="rId6"/>
    <p:sldMasterId id="2147483840" r:id="rId7"/>
    <p:sldMasterId id="2147483852" r:id="rId8"/>
    <p:sldMasterId id="2147483864" r:id="rId9"/>
    <p:sldMasterId id="2147483888" r:id="rId10"/>
    <p:sldMasterId id="2147483900" r:id="rId11"/>
    <p:sldMasterId id="2147484008" r:id="rId12"/>
    <p:sldMasterId id="2147484020" r:id="rId13"/>
    <p:sldMasterId id="2147484032" r:id="rId14"/>
  </p:sldMasterIdLst>
  <p:notesMasterIdLst>
    <p:notesMasterId r:id="rId58"/>
  </p:notesMasterIdLst>
  <p:sldIdLst>
    <p:sldId id="621" r:id="rId15"/>
    <p:sldId id="580" r:id="rId16"/>
    <p:sldId id="301" r:id="rId17"/>
    <p:sldId id="302" r:id="rId18"/>
    <p:sldId id="716" r:id="rId19"/>
    <p:sldId id="717" r:id="rId20"/>
    <p:sldId id="303" r:id="rId21"/>
    <p:sldId id="304" r:id="rId22"/>
    <p:sldId id="718" r:id="rId23"/>
    <p:sldId id="719" r:id="rId24"/>
    <p:sldId id="311" r:id="rId25"/>
    <p:sldId id="312" r:id="rId26"/>
    <p:sldId id="720" r:id="rId27"/>
    <p:sldId id="738" r:id="rId28"/>
    <p:sldId id="305" r:id="rId29"/>
    <p:sldId id="306" r:id="rId30"/>
    <p:sldId id="724" r:id="rId31"/>
    <p:sldId id="739" r:id="rId32"/>
    <p:sldId id="307" r:id="rId33"/>
    <p:sldId id="308" r:id="rId34"/>
    <p:sldId id="726" r:id="rId35"/>
    <p:sldId id="740" r:id="rId36"/>
    <p:sldId id="309" r:id="rId37"/>
    <p:sldId id="728" r:id="rId38"/>
    <p:sldId id="741" r:id="rId39"/>
    <p:sldId id="749" r:id="rId40"/>
    <p:sldId id="755" r:id="rId41"/>
    <p:sldId id="746" r:id="rId42"/>
    <p:sldId id="756" r:id="rId43"/>
    <p:sldId id="737" r:id="rId44"/>
    <p:sldId id="464" r:id="rId45"/>
    <p:sldId id="468" r:id="rId46"/>
    <p:sldId id="763" r:id="rId47"/>
    <p:sldId id="764" r:id="rId48"/>
    <p:sldId id="730" r:id="rId49"/>
    <p:sldId id="759" r:id="rId50"/>
    <p:sldId id="762" r:id="rId51"/>
    <p:sldId id="668" r:id="rId52"/>
    <p:sldId id="669" r:id="rId53"/>
    <p:sldId id="734" r:id="rId54"/>
    <p:sldId id="743" r:id="rId55"/>
    <p:sldId id="754" r:id="rId56"/>
    <p:sldId id="758" r:id="rId57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71AA042-F083-47AB-A7C4-E3D184AE2CDD}">
          <p14:sldIdLst>
            <p14:sldId id="621"/>
            <p14:sldId id="580"/>
            <p14:sldId id="301"/>
            <p14:sldId id="302"/>
            <p14:sldId id="716"/>
            <p14:sldId id="717"/>
            <p14:sldId id="303"/>
            <p14:sldId id="304"/>
            <p14:sldId id="718"/>
            <p14:sldId id="719"/>
            <p14:sldId id="311"/>
            <p14:sldId id="312"/>
            <p14:sldId id="720"/>
            <p14:sldId id="738"/>
            <p14:sldId id="305"/>
            <p14:sldId id="306"/>
            <p14:sldId id="724"/>
            <p14:sldId id="739"/>
            <p14:sldId id="307"/>
            <p14:sldId id="308"/>
            <p14:sldId id="726"/>
            <p14:sldId id="740"/>
            <p14:sldId id="309"/>
            <p14:sldId id="728"/>
            <p14:sldId id="741"/>
            <p14:sldId id="749"/>
            <p14:sldId id="755"/>
            <p14:sldId id="746"/>
            <p14:sldId id="756"/>
            <p14:sldId id="737"/>
            <p14:sldId id="464"/>
            <p14:sldId id="468"/>
            <p14:sldId id="763"/>
            <p14:sldId id="764"/>
            <p14:sldId id="730"/>
            <p14:sldId id="759"/>
            <p14:sldId id="762"/>
            <p14:sldId id="668"/>
            <p14:sldId id="669"/>
            <p14:sldId id="734"/>
            <p14:sldId id="743"/>
            <p14:sldId id="754"/>
            <p14:sldId id="7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3B55"/>
    <a:srgbClr val="CC3300"/>
    <a:srgbClr val="5B9BD5"/>
    <a:srgbClr val="ED7D31"/>
    <a:srgbClr val="FF9900"/>
    <a:srgbClr val="F67E8F"/>
    <a:srgbClr val="F2B800"/>
    <a:srgbClr val="FAD2F1"/>
    <a:srgbClr val="F8BEEC"/>
    <a:srgbClr val="F9D1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818" autoAdjust="0"/>
    <p:restoredTop sz="94660"/>
  </p:normalViewPr>
  <p:slideViewPr>
    <p:cSldViewPr snapToGrid="0">
      <p:cViewPr varScale="1">
        <p:scale>
          <a:sx n="91" d="100"/>
          <a:sy n="91" d="100"/>
        </p:scale>
        <p:origin x="3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theme" Target="theme/theme1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presProps" Target="presProps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18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21.xlsx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7.xml"/><Relationship Id="rId1" Type="http://schemas.microsoft.com/office/2011/relationships/chartStyle" Target="style37.xml"/><Relationship Id="rId4" Type="http://schemas.openxmlformats.org/officeDocument/2006/relationships/package" Target="../embeddings/Microsoft_Excel_Worksheet22.xlsx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i="0" cap="all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تعداد بیمار دیابتی شناسایی شده در استان اصفهان تا پایان زمستان 1404</a:t>
            </a:r>
            <a:endParaRPr lang="en-US" sz="20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23765624999999996"/>
          <c:y val="3.14814814814814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9853264435695542E-2"/>
          <c:y val="7.7731554389034702E-2"/>
          <c:w val="0.92310211614173232"/>
          <c:h val="0.758877077865266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'تعداد بیمار دیابتی'!$AC$4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5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بیمار دیابتی'!$AJ$3:$BN$3</c:f>
              <c:strCache>
                <c:ptCount val="31"/>
                <c:pt idx="0">
                  <c:v>سه ماهه دوم 97</c:v>
                </c:pt>
                <c:pt idx="1">
                  <c:v>سه ماهه سوم 
  97</c:v>
                </c:pt>
                <c:pt idx="2">
                  <c:v>سه ماهه چهارم  97</c:v>
                </c:pt>
                <c:pt idx="3">
                  <c:v>سه ماهه اول 98</c:v>
                </c:pt>
                <c:pt idx="4">
                  <c:v>سه ماهه دوم 98</c:v>
                </c:pt>
                <c:pt idx="5">
                  <c:v>سه ماهه سوم 
  98</c:v>
                </c:pt>
                <c:pt idx="6">
                  <c:v>سه ماهه چهارم 98</c:v>
                </c:pt>
                <c:pt idx="7">
                  <c:v>سه ماهه اول 99</c:v>
                </c:pt>
                <c:pt idx="8">
                  <c:v>سه ماهه دوم 99</c:v>
                </c:pt>
                <c:pt idx="9">
                  <c:v>سه ماهه سوم 99</c:v>
                </c:pt>
                <c:pt idx="10">
                  <c:v>سه ماهه چهارم  99</c:v>
                </c:pt>
                <c:pt idx="11">
                  <c:v>سه ماهه اول 1400</c:v>
                </c:pt>
                <c:pt idx="12">
                  <c:v>سه ماهه دوم   1400</c:v>
                </c:pt>
                <c:pt idx="13">
                  <c:v>سه ماهه سوم  1400</c:v>
                </c:pt>
                <c:pt idx="14">
                  <c:v>سه ماهه چهارم   1400</c:v>
                </c:pt>
                <c:pt idx="15">
                  <c:v>سه ماهه اول 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 1404</c:v>
                </c:pt>
                <c:pt idx="28">
                  <c:v>تابستان 1404</c:v>
                </c:pt>
                <c:pt idx="29">
                  <c:v>پاییز 1404</c:v>
                </c:pt>
                <c:pt idx="30">
                  <c:v>زمستان 1404</c:v>
                </c:pt>
              </c:strCache>
            </c:strRef>
          </c:cat>
          <c:val>
            <c:numRef>
              <c:f>'تعداد بیمار دیابتی'!$AJ$4:$BN$4</c:f>
              <c:numCache>
                <c:formatCode>General</c:formatCode>
                <c:ptCount val="31"/>
                <c:pt idx="0">
                  <c:v>68535</c:v>
                </c:pt>
                <c:pt idx="1">
                  <c:v>77363</c:v>
                </c:pt>
                <c:pt idx="2">
                  <c:v>88174</c:v>
                </c:pt>
                <c:pt idx="3">
                  <c:v>98726</c:v>
                </c:pt>
                <c:pt idx="4">
                  <c:v>107886</c:v>
                </c:pt>
                <c:pt idx="5">
                  <c:v>115946</c:v>
                </c:pt>
                <c:pt idx="6">
                  <c:v>124594</c:v>
                </c:pt>
                <c:pt idx="7">
                  <c:v>130813</c:v>
                </c:pt>
                <c:pt idx="8">
                  <c:v>137903</c:v>
                </c:pt>
                <c:pt idx="9">
                  <c:v>144535</c:v>
                </c:pt>
                <c:pt idx="10">
                  <c:v>148411</c:v>
                </c:pt>
                <c:pt idx="11">
                  <c:v>155565</c:v>
                </c:pt>
                <c:pt idx="12">
                  <c:v>161774</c:v>
                </c:pt>
                <c:pt idx="13">
                  <c:v>166874</c:v>
                </c:pt>
                <c:pt idx="14">
                  <c:v>171334</c:v>
                </c:pt>
                <c:pt idx="15">
                  <c:v>173842</c:v>
                </c:pt>
                <c:pt idx="16">
                  <c:v>178520</c:v>
                </c:pt>
                <c:pt idx="17">
                  <c:v>184002</c:v>
                </c:pt>
                <c:pt idx="18">
                  <c:v>188154</c:v>
                </c:pt>
                <c:pt idx="19">
                  <c:v>192588</c:v>
                </c:pt>
                <c:pt idx="20">
                  <c:v>198421</c:v>
                </c:pt>
                <c:pt idx="21">
                  <c:v>204886</c:v>
                </c:pt>
                <c:pt idx="22">
                  <c:v>214976</c:v>
                </c:pt>
                <c:pt idx="23">
                  <c:v>219827</c:v>
                </c:pt>
                <c:pt idx="24">
                  <c:v>223959</c:v>
                </c:pt>
                <c:pt idx="25">
                  <c:v>229291</c:v>
                </c:pt>
                <c:pt idx="26">
                  <c:v>233900</c:v>
                </c:pt>
                <c:pt idx="27">
                  <c:v>237934</c:v>
                </c:pt>
                <c:pt idx="28">
                  <c:v>241826</c:v>
                </c:pt>
                <c:pt idx="29">
                  <c:v>245981</c:v>
                </c:pt>
                <c:pt idx="30">
                  <c:v>249346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26-4F8A-B86E-510C6CA432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45764864"/>
        <c:axId val="-1345760512"/>
      </c:barChart>
      <c:catAx>
        <c:axId val="-1345764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60512"/>
        <c:crosses val="autoZero"/>
        <c:auto val="1"/>
        <c:lblAlgn val="ctr"/>
        <c:lblOffset val="100"/>
        <c:noMultiLvlLbl val="0"/>
      </c:catAx>
      <c:valAx>
        <c:axId val="-13457605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34576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فصلی درصد مراقبت بیماران مبتلا به دیابت توسط غیر پزشک در استان اصفهان تا زمستان 1404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1479945866141732"/>
          <c:y val="3.14814814814814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مراقبت غیرپزشک دیابت'!$G$2:$AF$2</c:f>
              <c:strCache>
                <c:ptCount val="26"/>
                <c:pt idx="0">
                  <c:v>سه ماهه سوم 98</c:v>
                </c:pt>
                <c:pt idx="1">
                  <c:v>سه ماهه چهارم 98</c:v>
                </c:pt>
                <c:pt idx="2">
                  <c:v>سه ماهه اول 99</c:v>
                </c:pt>
                <c:pt idx="3">
                  <c:v>سه ماهه دوم 99</c:v>
                </c:pt>
                <c:pt idx="4">
                  <c:v>سه ماهه سوم 99</c:v>
                </c:pt>
                <c:pt idx="5">
                  <c:v>سه ماهه چهارم 99</c:v>
                </c:pt>
                <c:pt idx="6">
                  <c:v>سه ماهه اول 1400</c:v>
                </c:pt>
                <c:pt idx="7">
                  <c:v>سه ماهه دوم 1400</c:v>
                </c:pt>
                <c:pt idx="8">
                  <c:v>سه ماهه سوم 1400</c:v>
                </c:pt>
                <c:pt idx="9">
                  <c:v>سه ماهه چهارم 1400</c:v>
                </c:pt>
                <c:pt idx="10">
                  <c:v>سه ماهه اول 1401</c:v>
                </c:pt>
                <c:pt idx="11">
                  <c:v>سه ماهه دوم 1401</c:v>
                </c:pt>
                <c:pt idx="12">
                  <c:v>سه ماهه سوم  1401</c:v>
                </c:pt>
                <c:pt idx="13">
                  <c:v>سه ماهه چهارم 1401</c:v>
                </c:pt>
                <c:pt idx="14">
                  <c:v>سه ماهه اول 1402</c:v>
                </c:pt>
                <c:pt idx="15">
                  <c:v>سه ماهه دوم 1402</c:v>
                </c:pt>
                <c:pt idx="16">
                  <c:v>سه ماهه سوم 1402</c:v>
                </c:pt>
                <c:pt idx="17">
                  <c:v>سه ماهه چهارم 1402</c:v>
                </c:pt>
                <c:pt idx="18">
                  <c:v>سه ماهه اول1403</c:v>
                </c:pt>
                <c:pt idx="19">
                  <c:v>سه ماهه دوم1403</c:v>
                </c:pt>
                <c:pt idx="20">
                  <c:v>سه ماهه سوم1403</c:v>
                </c:pt>
                <c:pt idx="21">
                  <c:v>زمستان 1403</c:v>
                </c:pt>
                <c:pt idx="22">
                  <c:v>بهار1404</c:v>
                </c:pt>
                <c:pt idx="23">
                  <c:v>تابستان 1404</c:v>
                </c:pt>
                <c:pt idx="24">
                  <c:v>پاییز 1404</c:v>
                </c:pt>
                <c:pt idx="25">
                  <c:v>زمستان 1404</c:v>
                </c:pt>
              </c:strCache>
            </c:strRef>
          </c:cat>
          <c:val>
            <c:numRef>
              <c:f>'درصد مراقبت غیرپزشک دیابت'!$G$30:$AF$30</c:f>
              <c:numCache>
                <c:formatCode>0.0</c:formatCode>
                <c:ptCount val="26"/>
                <c:pt idx="0">
                  <c:v>38.548117226984971</c:v>
                </c:pt>
                <c:pt idx="1">
                  <c:v>39.546045555965776</c:v>
                </c:pt>
                <c:pt idx="2">
                  <c:v>21.525383562795746</c:v>
                </c:pt>
                <c:pt idx="3">
                  <c:v>38.830917383958294</c:v>
                </c:pt>
                <c:pt idx="4">
                  <c:v>32.469644030857573</c:v>
                </c:pt>
                <c:pt idx="5">
                  <c:v>31.974045050569028</c:v>
                </c:pt>
                <c:pt idx="6">
                  <c:v>33.046636454215275</c:v>
                </c:pt>
                <c:pt idx="7">
                  <c:v>27.146513036705528</c:v>
                </c:pt>
                <c:pt idx="8">
                  <c:v>23.358367493492118</c:v>
                </c:pt>
                <c:pt idx="9">
                  <c:v>26.708650939101403</c:v>
                </c:pt>
                <c:pt idx="10">
                  <c:v>29.215034341528511</c:v>
                </c:pt>
                <c:pt idx="11">
                  <c:v>31.9</c:v>
                </c:pt>
                <c:pt idx="12">
                  <c:v>35.590000000000003</c:v>
                </c:pt>
                <c:pt idx="13">
                  <c:v>33.32</c:v>
                </c:pt>
                <c:pt idx="14">
                  <c:v>34.64</c:v>
                </c:pt>
                <c:pt idx="15">
                  <c:v>35.630000000000003</c:v>
                </c:pt>
                <c:pt idx="16">
                  <c:v>39.880000000000003</c:v>
                </c:pt>
                <c:pt idx="17">
                  <c:v>39.9</c:v>
                </c:pt>
                <c:pt idx="18">
                  <c:v>35.53</c:v>
                </c:pt>
                <c:pt idx="19">
                  <c:v>34.24</c:v>
                </c:pt>
                <c:pt idx="20">
                  <c:v>40.61</c:v>
                </c:pt>
                <c:pt idx="21">
                  <c:v>38.79</c:v>
                </c:pt>
                <c:pt idx="22" formatCode="General">
                  <c:v>36.89</c:v>
                </c:pt>
                <c:pt idx="23">
                  <c:v>33.409999999999997</c:v>
                </c:pt>
                <c:pt idx="24">
                  <c:v>35.409999999999997</c:v>
                </c:pt>
                <c:pt idx="25" formatCode="General">
                  <c:v>32.340000000000003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16-44E4-AE62-227BA0D53FA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345295504"/>
        <c:axId val="-1345293328"/>
      </c:barChart>
      <c:catAx>
        <c:axId val="-1345295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58000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293328"/>
        <c:crosses val="autoZero"/>
        <c:auto val="1"/>
        <c:lblAlgn val="ctr"/>
        <c:lblOffset val="100"/>
        <c:noMultiLvlLbl val="0"/>
      </c:catAx>
      <c:valAx>
        <c:axId val="-13452933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1345295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مراقبت دیابت غیر پزشک به تفکیک شهرستان ها در زمستان 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046016818078807E-2"/>
          <c:y val="8.3333333333333329E-2"/>
          <c:w val="0.95045398215665866"/>
          <c:h val="0.730975648877223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Sheet1!$B$249</c:f>
              <c:strCache>
                <c:ptCount val="1"/>
                <c:pt idx="0">
                  <c:v>درصد مراقبت دیابت غیر پزشک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AFD-4FE9-AE7A-E0B02F3E3698}"/>
              </c:ext>
            </c:extLst>
          </c:dPt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608-42F7-8264-5CD3342E2A59}"/>
              </c:ext>
            </c:extLst>
          </c:dPt>
          <c:dPt>
            <c:idx val="2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AFD-4FE9-AE7A-E0B02F3E3698}"/>
              </c:ext>
            </c:extLst>
          </c:dPt>
          <c:dPt>
            <c:idx val="2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AFD-4FE9-AE7A-E0B02F3E3698}"/>
              </c:ext>
            </c:extLst>
          </c:dPt>
          <c:dLbls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A608-42F7-8264-5CD3342E2A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Sheet1!$A$250:$A$277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چادگان</c:v>
                </c:pt>
                <c:pt idx="3">
                  <c:v>فریدن</c:v>
                </c:pt>
                <c:pt idx="4">
                  <c:v>هرند</c:v>
                </c:pt>
                <c:pt idx="5">
                  <c:v>گلپایگان</c:v>
                </c:pt>
                <c:pt idx="6">
                  <c:v>خور و بیابانک</c:v>
                </c:pt>
                <c:pt idx="7">
                  <c:v>کوهپایه</c:v>
                </c:pt>
                <c:pt idx="8">
                  <c:v>تیران و کرون</c:v>
                </c:pt>
                <c:pt idx="9">
                  <c:v>ورزنه</c:v>
                </c:pt>
                <c:pt idx="10">
                  <c:v>خوانسار</c:v>
                </c:pt>
                <c:pt idx="11">
                  <c:v>سمیرم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مبارکه</c:v>
                </c:pt>
                <c:pt idx="16">
                  <c:v>نطنز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لنجان</c:v>
                </c:pt>
                <c:pt idx="20">
                  <c:v>استان</c:v>
                </c:pt>
                <c:pt idx="21">
                  <c:v>برخوار</c:v>
                </c:pt>
                <c:pt idx="22">
                  <c:v>شاهین شهر و میمه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Sheet1!$B$250:$B$277</c:f>
              <c:numCache>
                <c:formatCode>0.00</c:formatCode>
                <c:ptCount val="28"/>
                <c:pt idx="0">
                  <c:v>69.401041666666657</c:v>
                </c:pt>
                <c:pt idx="1">
                  <c:v>67.059639389736475</c:v>
                </c:pt>
                <c:pt idx="2">
                  <c:v>63.04347826086957</c:v>
                </c:pt>
                <c:pt idx="3">
                  <c:v>61.276349985561652</c:v>
                </c:pt>
                <c:pt idx="4">
                  <c:v>59.794437726723096</c:v>
                </c:pt>
                <c:pt idx="5">
                  <c:v>57.754107239573926</c:v>
                </c:pt>
                <c:pt idx="6">
                  <c:v>56.119951040391683</c:v>
                </c:pt>
                <c:pt idx="7">
                  <c:v>56.079115764979633</c:v>
                </c:pt>
                <c:pt idx="8">
                  <c:v>55.310531053105308</c:v>
                </c:pt>
                <c:pt idx="9">
                  <c:v>54.884742041712407</c:v>
                </c:pt>
                <c:pt idx="10">
                  <c:v>53.957149103629206</c:v>
                </c:pt>
                <c:pt idx="11">
                  <c:v>52.669039145907469</c:v>
                </c:pt>
                <c:pt idx="12">
                  <c:v>51.850989522700822</c:v>
                </c:pt>
                <c:pt idx="13">
                  <c:v>51.365054602184088</c:v>
                </c:pt>
                <c:pt idx="14">
                  <c:v>43.647540983606561</c:v>
                </c:pt>
                <c:pt idx="15">
                  <c:v>41.878625613565376</c:v>
                </c:pt>
                <c:pt idx="16">
                  <c:v>39.644304367402071</c:v>
                </c:pt>
                <c:pt idx="17">
                  <c:v>37.761642747745192</c:v>
                </c:pt>
                <c:pt idx="18">
                  <c:v>34.82905982905983</c:v>
                </c:pt>
                <c:pt idx="19">
                  <c:v>33.715843530083049</c:v>
                </c:pt>
                <c:pt idx="20">
                  <c:v>32.3369935751927</c:v>
                </c:pt>
                <c:pt idx="21">
                  <c:v>30.873651235642185</c:v>
                </c:pt>
                <c:pt idx="22">
                  <c:v>30.67176329015361</c:v>
                </c:pt>
                <c:pt idx="23">
                  <c:v>29.695115040235748</c:v>
                </c:pt>
                <c:pt idx="24">
                  <c:v>28.403856199838533</c:v>
                </c:pt>
                <c:pt idx="25">
                  <c:v>26.442448501415601</c:v>
                </c:pt>
                <c:pt idx="26">
                  <c:v>23.957239667843851</c:v>
                </c:pt>
                <c:pt idx="27">
                  <c:v>20.399574527123896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3F-4B8A-93D2-2D0256C1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45294416"/>
        <c:axId val="-1345293872"/>
      </c:barChart>
      <c:catAx>
        <c:axId val="-134529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293872"/>
        <c:crosses val="autoZero"/>
        <c:auto val="1"/>
        <c:lblAlgn val="ctr"/>
        <c:lblOffset val="100"/>
        <c:noMultiLvlLbl val="0"/>
      </c:catAx>
      <c:valAx>
        <c:axId val="-1345293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294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</a:t>
            </a:r>
            <a:r>
              <a:rPr lang="fa-IR" sz="2000" b="1" baseline="0" dirty="0">
                <a:solidFill>
                  <a:srgbClr val="FF0000"/>
                </a:solidFill>
              </a:rPr>
              <a:t> مراقبت دیابت غیرپزشک به تفکیک شهرستان ها در فصل زمستان و فصل پاییز 1404</a:t>
            </a:r>
            <a:endParaRPr lang="en-US" sz="2000" b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3472421502867693"/>
          <c:y val="2.92582076368087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PowerPoint]Sheet1'!$B$281</c:f>
              <c:strCache>
                <c:ptCount val="1"/>
                <c:pt idx="0">
                  <c:v>درصد مراقبت دیابت غیر پزشک زمستان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2B5-4598-8461-82E0519AC8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PowerPoint]Sheet1'!$A$282:$A$309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چادگان</c:v>
                </c:pt>
                <c:pt idx="3">
                  <c:v>فریدن</c:v>
                </c:pt>
                <c:pt idx="4">
                  <c:v>هرند</c:v>
                </c:pt>
                <c:pt idx="5">
                  <c:v>گلپایگان</c:v>
                </c:pt>
                <c:pt idx="6">
                  <c:v>خور و بیابانک</c:v>
                </c:pt>
                <c:pt idx="7">
                  <c:v>کوهپایه</c:v>
                </c:pt>
                <c:pt idx="8">
                  <c:v>تیران و کرون</c:v>
                </c:pt>
                <c:pt idx="9">
                  <c:v>ورزنه</c:v>
                </c:pt>
                <c:pt idx="10">
                  <c:v>خوانسار</c:v>
                </c:pt>
                <c:pt idx="11">
                  <c:v>سمیرم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مبارکه</c:v>
                </c:pt>
                <c:pt idx="16">
                  <c:v>نطنز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لنجان</c:v>
                </c:pt>
                <c:pt idx="20">
                  <c:v>استان</c:v>
                </c:pt>
                <c:pt idx="21">
                  <c:v>برخوار</c:v>
                </c:pt>
                <c:pt idx="22">
                  <c:v>شاهین شهر و میمه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'[Chart in Microsoft PowerPoint]Sheet1'!$B$282:$B$309</c:f>
              <c:numCache>
                <c:formatCode>0.00</c:formatCode>
                <c:ptCount val="28"/>
                <c:pt idx="0">
                  <c:v>69.401041666666657</c:v>
                </c:pt>
                <c:pt idx="1">
                  <c:v>67.059639389736475</c:v>
                </c:pt>
                <c:pt idx="2">
                  <c:v>63.04347826086957</c:v>
                </c:pt>
                <c:pt idx="3">
                  <c:v>61.276349985561652</c:v>
                </c:pt>
                <c:pt idx="4">
                  <c:v>59.794437726723096</c:v>
                </c:pt>
                <c:pt idx="5">
                  <c:v>57.754107239573926</c:v>
                </c:pt>
                <c:pt idx="6">
                  <c:v>56.119951040391683</c:v>
                </c:pt>
                <c:pt idx="7">
                  <c:v>56.079115764979633</c:v>
                </c:pt>
                <c:pt idx="8">
                  <c:v>55.310531053105308</c:v>
                </c:pt>
                <c:pt idx="9">
                  <c:v>54.884742041712407</c:v>
                </c:pt>
                <c:pt idx="10">
                  <c:v>53.957149103629206</c:v>
                </c:pt>
                <c:pt idx="11">
                  <c:v>52.669039145907469</c:v>
                </c:pt>
                <c:pt idx="12">
                  <c:v>51.850989522700822</c:v>
                </c:pt>
                <c:pt idx="13">
                  <c:v>51.365054602184088</c:v>
                </c:pt>
                <c:pt idx="14">
                  <c:v>43.647540983606561</c:v>
                </c:pt>
                <c:pt idx="15">
                  <c:v>41.878625613565376</c:v>
                </c:pt>
                <c:pt idx="16">
                  <c:v>39.644304367402071</c:v>
                </c:pt>
                <c:pt idx="17">
                  <c:v>37.761642747745192</c:v>
                </c:pt>
                <c:pt idx="18">
                  <c:v>34.82905982905983</c:v>
                </c:pt>
                <c:pt idx="19">
                  <c:v>33.715843530083049</c:v>
                </c:pt>
                <c:pt idx="20">
                  <c:v>32.3369935751927</c:v>
                </c:pt>
                <c:pt idx="21">
                  <c:v>30.873651235642185</c:v>
                </c:pt>
                <c:pt idx="22">
                  <c:v>30.67176329015361</c:v>
                </c:pt>
                <c:pt idx="23">
                  <c:v>29.695115040235748</c:v>
                </c:pt>
                <c:pt idx="24">
                  <c:v>28.403856199838533</c:v>
                </c:pt>
                <c:pt idx="25">
                  <c:v>26.442448501415601</c:v>
                </c:pt>
                <c:pt idx="26">
                  <c:v>23.957239667843851</c:v>
                </c:pt>
                <c:pt idx="27">
                  <c:v>20.399574527123896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B5-4598-8461-82E0519AC891}"/>
            </c:ext>
          </c:extLst>
        </c:ser>
        <c:ser>
          <c:idx val="1"/>
          <c:order val="1"/>
          <c:tx>
            <c:strRef>
              <c:f>'[Chart in Microsoft PowerPoint]Sheet1'!$C$281</c:f>
              <c:strCache>
                <c:ptCount val="1"/>
                <c:pt idx="0">
                  <c:v>درصد مراقبت دیابت غیر پزشک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2B5-4598-8461-82E0519AC8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PowerPoint]Sheet1'!$A$282:$A$309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چادگان</c:v>
                </c:pt>
                <c:pt idx="3">
                  <c:v>فریدن</c:v>
                </c:pt>
                <c:pt idx="4">
                  <c:v>هرند</c:v>
                </c:pt>
                <c:pt idx="5">
                  <c:v>گلپایگان</c:v>
                </c:pt>
                <c:pt idx="6">
                  <c:v>خور و بیابانک</c:v>
                </c:pt>
                <c:pt idx="7">
                  <c:v>کوهپایه</c:v>
                </c:pt>
                <c:pt idx="8">
                  <c:v>تیران و کرون</c:v>
                </c:pt>
                <c:pt idx="9">
                  <c:v>ورزنه</c:v>
                </c:pt>
                <c:pt idx="10">
                  <c:v>خوانسار</c:v>
                </c:pt>
                <c:pt idx="11">
                  <c:v>سمیرم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مبارکه</c:v>
                </c:pt>
                <c:pt idx="16">
                  <c:v>نطنز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لنجان</c:v>
                </c:pt>
                <c:pt idx="20">
                  <c:v>استان</c:v>
                </c:pt>
                <c:pt idx="21">
                  <c:v>برخوار</c:v>
                </c:pt>
                <c:pt idx="22">
                  <c:v>شاهین شهر و میمه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'[Chart in Microsoft PowerPoint]Sheet1'!$C$282:$C$309</c:f>
              <c:numCache>
                <c:formatCode>0.00</c:formatCode>
                <c:ptCount val="28"/>
                <c:pt idx="0">
                  <c:v>74.176548089591563</c:v>
                </c:pt>
                <c:pt idx="1">
                  <c:v>67.678193366266754</c:v>
                </c:pt>
                <c:pt idx="2">
                  <c:v>64.534231200897864</c:v>
                </c:pt>
                <c:pt idx="3">
                  <c:v>64.930151338766009</c:v>
                </c:pt>
                <c:pt idx="4">
                  <c:v>57.073170731707314</c:v>
                </c:pt>
                <c:pt idx="5">
                  <c:v>61.106057849736217</c:v>
                </c:pt>
                <c:pt idx="6">
                  <c:v>58.281829419035844</c:v>
                </c:pt>
                <c:pt idx="7">
                  <c:v>54.683840749414529</c:v>
                </c:pt>
                <c:pt idx="8">
                  <c:v>60.294784580498863</c:v>
                </c:pt>
                <c:pt idx="9">
                  <c:v>55.18394648829431</c:v>
                </c:pt>
                <c:pt idx="10">
                  <c:v>57.785619761799737</c:v>
                </c:pt>
                <c:pt idx="11">
                  <c:v>55.248120300751879</c:v>
                </c:pt>
                <c:pt idx="12">
                  <c:v>56.30567276136896</c:v>
                </c:pt>
                <c:pt idx="13">
                  <c:v>53.879651623119564</c:v>
                </c:pt>
                <c:pt idx="14">
                  <c:v>46.526054590570723</c:v>
                </c:pt>
                <c:pt idx="15">
                  <c:v>40.812860862674057</c:v>
                </c:pt>
                <c:pt idx="16">
                  <c:v>45.479327578373471</c:v>
                </c:pt>
                <c:pt idx="17">
                  <c:v>38.937747887566822</c:v>
                </c:pt>
                <c:pt idx="18">
                  <c:v>38.748913987836666</c:v>
                </c:pt>
                <c:pt idx="19">
                  <c:v>33.983948635634029</c:v>
                </c:pt>
                <c:pt idx="20">
                  <c:v>35.412008485056958</c:v>
                </c:pt>
                <c:pt idx="21">
                  <c:v>35.553988955469393</c:v>
                </c:pt>
                <c:pt idx="22">
                  <c:v>33.81382673551348</c:v>
                </c:pt>
                <c:pt idx="23">
                  <c:v>31.270883742366635</c:v>
                </c:pt>
                <c:pt idx="24">
                  <c:v>32.099476691151757</c:v>
                </c:pt>
                <c:pt idx="25">
                  <c:v>29.953028430160693</c:v>
                </c:pt>
                <c:pt idx="26">
                  <c:v>26.555493613205034</c:v>
                </c:pt>
                <c:pt idx="27">
                  <c:v>24.475573701252991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B5-4598-8461-82E0519AC89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29571104"/>
        <c:axId val="1929566944"/>
      </c:barChart>
      <c:catAx>
        <c:axId val="1929571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9566944"/>
        <c:crosses val="autoZero"/>
        <c:auto val="1"/>
        <c:lblAlgn val="ctr"/>
        <c:lblOffset val="100"/>
        <c:noMultiLvlLbl val="0"/>
      </c:catAx>
      <c:valAx>
        <c:axId val="1929566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9571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7265124287731212"/>
          <c:y val="0.93685031261595175"/>
          <c:w val="0.54201168531686716"/>
          <c:h val="4.1139971567606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C00000"/>
                </a:solidFill>
              </a:rPr>
              <a:t>روند فصلی تعداد </a:t>
            </a:r>
            <a:r>
              <a:rPr lang="en-US" sz="1800" b="1" dirty="0">
                <a:solidFill>
                  <a:srgbClr val="C00000"/>
                </a:solidFill>
              </a:rPr>
              <a:t> A1c</a:t>
            </a:r>
            <a:r>
              <a:rPr lang="fa-IR" sz="1800" b="1" dirty="0">
                <a:solidFill>
                  <a:srgbClr val="C00000"/>
                </a:solidFill>
              </a:rPr>
              <a:t>انجام شده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fa-IR" sz="1800" b="1" dirty="0">
                <a:solidFill>
                  <a:srgbClr val="C00000"/>
                </a:solidFill>
              </a:rPr>
              <a:t>در مراقبت های انجام شده توسط پزشک در استان اصفهان </a:t>
            </a:r>
          </a:p>
          <a:p>
            <a:pPr>
              <a:defRPr sz="1800" b="1">
                <a:solidFill>
                  <a:srgbClr val="C00000"/>
                </a:solidFill>
              </a:defRPr>
            </a:pPr>
            <a:r>
              <a:rPr lang="fa-IR" sz="1800" b="1" dirty="0">
                <a:solidFill>
                  <a:srgbClr val="C00000"/>
                </a:solidFill>
              </a:rPr>
              <a:t>تا</a:t>
            </a:r>
            <a:r>
              <a:rPr lang="fa-IR" sz="1800" b="1" baseline="0" dirty="0">
                <a:solidFill>
                  <a:srgbClr val="C00000"/>
                </a:solidFill>
              </a:rPr>
              <a:t> زمستان</a:t>
            </a:r>
            <a:r>
              <a:rPr lang="fa-IR" sz="1800" b="1" dirty="0">
                <a:solidFill>
                  <a:srgbClr val="C00000"/>
                </a:solidFill>
              </a:rPr>
              <a:t> 1404</a:t>
            </a:r>
            <a:endParaRPr lang="en-US" sz="18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8941538721351225"/>
          <c:y val="1.85185185185185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9445081647275325E-2"/>
          <c:y val="0.11011111111111109"/>
          <c:w val="0.94819707931609254"/>
          <c:h val="0.6751124234470691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a1cانجام شده'!$J$3:$AN$3</c:f>
              <c:strCache>
                <c:ptCount val="31"/>
                <c:pt idx="0">
                  <c:v>سه ماه دوم  97</c:v>
                </c:pt>
                <c:pt idx="1">
                  <c:v>سه ماهه سوم 97</c:v>
                </c:pt>
                <c:pt idx="2">
                  <c:v>سه ماهه چهارم 97</c:v>
                </c:pt>
                <c:pt idx="3">
                  <c:v>سه ماهه اول  98 </c:v>
                </c:pt>
                <c:pt idx="4">
                  <c:v>سه ماه دوم  98</c:v>
                </c:pt>
                <c:pt idx="5">
                  <c:v>سه ماهه سوم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99</c:v>
                </c:pt>
                <c:pt idx="10">
                  <c:v>سه ماهه چهارم 99</c:v>
                </c:pt>
                <c:pt idx="11">
                  <c:v>سه ماهه اول 1400</c:v>
                </c:pt>
                <c:pt idx="12">
                  <c:v>سه ماهه دوم  1400</c:v>
                </c:pt>
                <c:pt idx="13">
                  <c:v>سه ماهه سوم  1400</c:v>
                </c:pt>
                <c:pt idx="14">
                  <c:v>سه ماهه چهارم 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تابستان1404</c:v>
                </c:pt>
                <c:pt idx="29">
                  <c:v>پاییز1404</c:v>
                </c:pt>
                <c:pt idx="30">
                  <c:v>زمستان 1404</c:v>
                </c:pt>
              </c:strCache>
            </c:strRef>
          </c:cat>
          <c:val>
            <c:numRef>
              <c:f>'تعداد a1cانجام شده'!$J$31:$AN$31</c:f>
              <c:numCache>
                <c:formatCode>General</c:formatCode>
                <c:ptCount val="31"/>
                <c:pt idx="0">
                  <c:v>8216</c:v>
                </c:pt>
                <c:pt idx="1">
                  <c:v>13835</c:v>
                </c:pt>
                <c:pt idx="2">
                  <c:v>15272</c:v>
                </c:pt>
                <c:pt idx="3">
                  <c:v>14046</c:v>
                </c:pt>
                <c:pt idx="4">
                  <c:v>13145</c:v>
                </c:pt>
                <c:pt idx="5">
                  <c:v>14488</c:v>
                </c:pt>
                <c:pt idx="6">
                  <c:v>15037</c:v>
                </c:pt>
                <c:pt idx="7">
                  <c:v>5822</c:v>
                </c:pt>
                <c:pt idx="8">
                  <c:v>15252</c:v>
                </c:pt>
                <c:pt idx="9">
                  <c:v>11186</c:v>
                </c:pt>
                <c:pt idx="10">
                  <c:v>13492</c:v>
                </c:pt>
                <c:pt idx="11">
                  <c:v>11924</c:v>
                </c:pt>
                <c:pt idx="12">
                  <c:v>13508</c:v>
                </c:pt>
                <c:pt idx="13">
                  <c:v>12985</c:v>
                </c:pt>
                <c:pt idx="14">
                  <c:v>13071</c:v>
                </c:pt>
                <c:pt idx="15">
                  <c:v>15903</c:v>
                </c:pt>
                <c:pt idx="16">
                  <c:v>17493</c:v>
                </c:pt>
                <c:pt idx="17">
                  <c:v>21633</c:v>
                </c:pt>
                <c:pt idx="18">
                  <c:v>19357</c:v>
                </c:pt>
                <c:pt idx="19">
                  <c:v>20344</c:v>
                </c:pt>
                <c:pt idx="20">
                  <c:v>19492</c:v>
                </c:pt>
                <c:pt idx="21">
                  <c:v>20564</c:v>
                </c:pt>
                <c:pt idx="22">
                  <c:v>20039</c:v>
                </c:pt>
                <c:pt idx="23">
                  <c:v>20728</c:v>
                </c:pt>
                <c:pt idx="24">
                  <c:v>20225</c:v>
                </c:pt>
                <c:pt idx="25">
                  <c:v>25218</c:v>
                </c:pt>
                <c:pt idx="26">
                  <c:v>25171</c:v>
                </c:pt>
                <c:pt idx="27">
                  <c:v>22147</c:v>
                </c:pt>
                <c:pt idx="28">
                  <c:v>23170</c:v>
                </c:pt>
                <c:pt idx="29">
                  <c:v>23898</c:v>
                </c:pt>
                <c:pt idx="30">
                  <c:v>19573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11-4851-A378-71B51AAA78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345298224"/>
        <c:axId val="-1338155520"/>
      </c:barChart>
      <c:catAx>
        <c:axId val="-134529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38155520"/>
        <c:crosses val="autoZero"/>
        <c:auto val="1"/>
        <c:lblAlgn val="ctr"/>
        <c:lblOffset val="100"/>
        <c:noMultiLvlLbl val="0"/>
      </c:catAx>
      <c:valAx>
        <c:axId val="-13381555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34529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C00000"/>
                </a:solidFill>
              </a:rPr>
              <a:t>روند درصد</a:t>
            </a:r>
            <a:r>
              <a:rPr lang="en-US" sz="1800" b="1" dirty="0">
                <a:solidFill>
                  <a:srgbClr val="C00000"/>
                </a:solidFill>
              </a:rPr>
              <a:t>HbA1c </a:t>
            </a:r>
            <a:r>
              <a:rPr lang="fa-IR" sz="1800" b="1" dirty="0">
                <a:solidFill>
                  <a:srgbClr val="C00000"/>
                </a:solidFill>
              </a:rPr>
              <a:t> انجام شده به بیماران دیابتی مراقبت شده توسط پزشک در استان اصفهان </a:t>
            </a:r>
          </a:p>
          <a:p>
            <a:pPr>
              <a:defRPr sz="1800" b="1">
                <a:solidFill>
                  <a:srgbClr val="C00000"/>
                </a:solidFill>
              </a:defRPr>
            </a:pPr>
            <a:r>
              <a:rPr lang="fa-IR" sz="1800" b="1" dirty="0">
                <a:solidFill>
                  <a:srgbClr val="C00000"/>
                </a:solidFill>
              </a:rPr>
              <a:t>تا زمستان 1404</a:t>
            </a:r>
            <a:endParaRPr lang="en-US" sz="18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9629685008996473"/>
          <c:y val="1.85185185185185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'درصد انجام A1Cبه مراقبت شده ها'!$C$31</c:f>
              <c:strCache>
                <c:ptCount val="1"/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انجام A1Cبه مراقبت شده ها'!$K$3:$AO$3</c:f>
              <c:strCache>
                <c:ptCount val="31"/>
                <c:pt idx="0">
                  <c:v>سه ماه دوم 97</c:v>
                </c:pt>
                <c:pt idx="1">
                  <c:v>سه ماهه سوم 97</c:v>
                </c:pt>
                <c:pt idx="2">
                  <c:v>سه ماهه چهارم  97</c:v>
                </c:pt>
                <c:pt idx="3">
                  <c:v>سه ماهه اول 98 </c:v>
                </c:pt>
                <c:pt idx="4">
                  <c:v>سه ماه دوم  98</c:v>
                </c:pt>
                <c:pt idx="5">
                  <c:v>سه ماهه سوم 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99</c:v>
                </c:pt>
                <c:pt idx="10">
                  <c:v>سه ماهه چهارم  99</c:v>
                </c:pt>
                <c:pt idx="11">
                  <c:v>سه ماهه اول  1400</c:v>
                </c:pt>
                <c:pt idx="12">
                  <c:v>سه ماهه دوم  1400</c:v>
                </c:pt>
                <c:pt idx="13">
                  <c:v>سه ماهه سوم 1400</c:v>
                </c:pt>
                <c:pt idx="14">
                  <c:v>سه ماهه چهارم 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 1404</c:v>
                </c:pt>
                <c:pt idx="29">
                  <c:v>پاییز 1404</c:v>
                </c:pt>
                <c:pt idx="30">
                  <c:v>زمستان 1404</c:v>
                </c:pt>
              </c:strCache>
            </c:strRef>
          </c:cat>
          <c:val>
            <c:numRef>
              <c:f>'درصد انجام A1Cبه مراقبت شده ها'!$K$31:$AO$31</c:f>
              <c:numCache>
                <c:formatCode>0.0</c:formatCode>
                <c:ptCount val="31"/>
                <c:pt idx="0">
                  <c:v>94.491086831512362</c:v>
                </c:pt>
                <c:pt idx="1">
                  <c:v>97.265185601799772</c:v>
                </c:pt>
                <c:pt idx="2">
                  <c:v>62.380524466955315</c:v>
                </c:pt>
                <c:pt idx="3">
                  <c:v>49.04843384432727</c:v>
                </c:pt>
                <c:pt idx="4">
                  <c:v>45.324460382042616</c:v>
                </c:pt>
                <c:pt idx="5">
                  <c:v>42.856297698633377</c:v>
                </c:pt>
                <c:pt idx="6">
                  <c:v>41.872963715853082</c:v>
                </c:pt>
                <c:pt idx="7">
                  <c:v>34.595044268821681</c:v>
                </c:pt>
                <c:pt idx="8">
                  <c:v>47.269571685365399</c:v>
                </c:pt>
                <c:pt idx="9">
                  <c:v>39.256009826285315</c:v>
                </c:pt>
                <c:pt idx="10">
                  <c:v>39.716228547879076</c:v>
                </c:pt>
                <c:pt idx="11">
                  <c:v>34.552303680092727</c:v>
                </c:pt>
                <c:pt idx="12">
                  <c:v>40.975550567251105</c:v>
                </c:pt>
                <c:pt idx="13">
                  <c:v>41.987324581258491</c:v>
                </c:pt>
                <c:pt idx="14">
                  <c:v>40.564193278093285</c:v>
                </c:pt>
                <c:pt idx="15">
                  <c:v>43.096393051678817</c:v>
                </c:pt>
                <c:pt idx="16">
                  <c:v>43.1</c:v>
                </c:pt>
                <c:pt idx="17">
                  <c:v>45.77</c:v>
                </c:pt>
                <c:pt idx="18">
                  <c:v>42.85</c:v>
                </c:pt>
                <c:pt idx="19" formatCode="General">
                  <c:v>42.62</c:v>
                </c:pt>
                <c:pt idx="20">
                  <c:v>40.72</c:v>
                </c:pt>
                <c:pt idx="21">
                  <c:v>37.840000000000003</c:v>
                </c:pt>
                <c:pt idx="22">
                  <c:v>36.090000000000003</c:v>
                </c:pt>
                <c:pt idx="23">
                  <c:v>38.47</c:v>
                </c:pt>
                <c:pt idx="24">
                  <c:v>35.29</c:v>
                </c:pt>
                <c:pt idx="25">
                  <c:v>41.56</c:v>
                </c:pt>
                <c:pt idx="26">
                  <c:v>43</c:v>
                </c:pt>
                <c:pt idx="27" formatCode="0.00">
                  <c:v>37.804482529061332</c:v>
                </c:pt>
                <c:pt idx="28">
                  <c:v>42.01</c:v>
                </c:pt>
                <c:pt idx="29">
                  <c:v>40.549999999999997</c:v>
                </c:pt>
                <c:pt idx="30" formatCode="General">
                  <c:v>36.68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E0-47DE-BA36-188AE08A6B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338150080"/>
        <c:axId val="-1338143552"/>
      </c:barChart>
      <c:catAx>
        <c:axId val="-133815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38143552"/>
        <c:crosses val="autoZero"/>
        <c:auto val="1"/>
        <c:lblAlgn val="ctr"/>
        <c:lblOffset val="100"/>
        <c:noMultiLvlLbl val="0"/>
      </c:catAx>
      <c:valAx>
        <c:axId val="-13381435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1338150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</a:t>
            </a:r>
            <a:r>
              <a:rPr lang="en-US" sz="2000" b="1" dirty="0">
                <a:solidFill>
                  <a:srgbClr val="FF0000"/>
                </a:solidFill>
              </a:rPr>
              <a:t>A1C </a:t>
            </a:r>
            <a:r>
              <a:rPr lang="fa-IR" sz="2000" b="1" dirty="0">
                <a:solidFill>
                  <a:srgbClr val="FF0000"/>
                </a:solidFill>
              </a:rPr>
              <a:t>انجام شده نسبت به بیماران مراقبت شده به تفکیک شهرستان ها در</a:t>
            </a:r>
            <a:r>
              <a:rPr lang="fa-IR" sz="2000" b="1" baseline="0" dirty="0">
                <a:solidFill>
                  <a:srgbClr val="FF0000"/>
                </a:solidFill>
              </a:rPr>
              <a:t> زمستان </a:t>
            </a:r>
            <a:r>
              <a:rPr lang="fa-IR" sz="2000" b="1" dirty="0">
                <a:solidFill>
                  <a:srgbClr val="FF0000"/>
                </a:solidFill>
              </a:rPr>
              <a:t>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Sheet1!$B$279</c:f>
              <c:strCache>
                <c:ptCount val="1"/>
                <c:pt idx="0">
                  <c:v>درصدA1C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979-46EF-8471-5EAED7D7E9D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979-46EF-8471-5EAED7D7E9DB}"/>
              </c:ext>
            </c:extLst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2CF-429A-9F26-AE95B2A72835}"/>
              </c:ext>
            </c:extLst>
          </c:dPt>
          <c:dPt>
            <c:idx val="2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979-46EF-8471-5EAED7D7E9DB}"/>
              </c:ext>
            </c:extLst>
          </c:dPt>
          <c:dLbls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E2CF-429A-9F26-AE95B2A728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Sheet1!$A$280:$A$307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هرند</c:v>
                </c:pt>
                <c:pt idx="4">
                  <c:v>بوئین و میاندشت</c:v>
                </c:pt>
                <c:pt idx="5">
                  <c:v>کوهپایه</c:v>
                </c:pt>
                <c:pt idx="6">
                  <c:v>فلاورجان</c:v>
                </c:pt>
                <c:pt idx="7">
                  <c:v>نائین</c:v>
                </c:pt>
                <c:pt idx="8">
                  <c:v>نجف آباد</c:v>
                </c:pt>
                <c:pt idx="9">
                  <c:v>خور و بیابانک</c:v>
                </c:pt>
                <c:pt idx="10">
                  <c:v>اصفهان 2</c:v>
                </c:pt>
                <c:pt idx="11">
                  <c:v>لنجان</c:v>
                </c:pt>
                <c:pt idx="12">
                  <c:v>شهرضا</c:v>
                </c:pt>
                <c:pt idx="13">
                  <c:v>استان</c:v>
                </c:pt>
                <c:pt idx="14">
                  <c:v>فریدونشهر</c:v>
                </c:pt>
                <c:pt idx="15">
                  <c:v>اردستان</c:v>
                </c:pt>
                <c:pt idx="16">
                  <c:v>برخوار</c:v>
                </c:pt>
                <c:pt idx="17">
                  <c:v>خمینی شهر</c:v>
                </c:pt>
                <c:pt idx="18">
                  <c:v>چادگان</c:v>
                </c:pt>
                <c:pt idx="19">
                  <c:v>جرقویه</c:v>
                </c:pt>
                <c:pt idx="20">
                  <c:v>اصفهان 1</c:v>
                </c:pt>
                <c:pt idx="21">
                  <c:v>مبارکه</c:v>
                </c:pt>
                <c:pt idx="22">
                  <c:v>تیران و کرون</c:v>
                </c:pt>
                <c:pt idx="23">
                  <c:v>نطنز</c:v>
                </c:pt>
                <c:pt idx="24">
                  <c:v>گلپایگان</c:v>
                </c:pt>
                <c:pt idx="25">
                  <c:v>شاهین شهر و میمه</c:v>
                </c:pt>
                <c:pt idx="26">
                  <c:v>سمیرم</c:v>
                </c:pt>
                <c:pt idx="27">
                  <c:v>ورزنه</c:v>
                </c:pt>
              </c:strCache>
            </c:strRef>
          </c:cat>
          <c:val>
            <c:numRef>
              <c:f>Sheet1!$B$280:$B$307</c:f>
              <c:numCache>
                <c:formatCode>0.00</c:formatCode>
                <c:ptCount val="28"/>
                <c:pt idx="0">
                  <c:v>70.036101083032491</c:v>
                </c:pt>
                <c:pt idx="1">
                  <c:v>67.379077615298087</c:v>
                </c:pt>
                <c:pt idx="2">
                  <c:v>61.997940267765195</c:v>
                </c:pt>
                <c:pt idx="3">
                  <c:v>56.496062992125985</c:v>
                </c:pt>
                <c:pt idx="4">
                  <c:v>49.698795180722897</c:v>
                </c:pt>
                <c:pt idx="5">
                  <c:v>49.096385542168676</c:v>
                </c:pt>
                <c:pt idx="6">
                  <c:v>48.242746219861054</c:v>
                </c:pt>
                <c:pt idx="7">
                  <c:v>47.89207419898819</c:v>
                </c:pt>
                <c:pt idx="8">
                  <c:v>45.521023765996347</c:v>
                </c:pt>
                <c:pt idx="9">
                  <c:v>44.19713831478537</c:v>
                </c:pt>
                <c:pt idx="10">
                  <c:v>39.016289735884861</c:v>
                </c:pt>
                <c:pt idx="11">
                  <c:v>38.118659698739627</c:v>
                </c:pt>
                <c:pt idx="12">
                  <c:v>37.257142857142853</c:v>
                </c:pt>
                <c:pt idx="13">
                  <c:v>36.681034482758626</c:v>
                </c:pt>
                <c:pt idx="14">
                  <c:v>35.104669887278583</c:v>
                </c:pt>
                <c:pt idx="15">
                  <c:v>34.65507876154264</c:v>
                </c:pt>
                <c:pt idx="16">
                  <c:v>34.649122807017548</c:v>
                </c:pt>
                <c:pt idx="17">
                  <c:v>33.796553640911618</c:v>
                </c:pt>
                <c:pt idx="18">
                  <c:v>33.177570093457945</c:v>
                </c:pt>
                <c:pt idx="19">
                  <c:v>29.426751592356688</c:v>
                </c:pt>
                <c:pt idx="20">
                  <c:v>29.093778771537547</c:v>
                </c:pt>
                <c:pt idx="21">
                  <c:v>27.326914259513984</c:v>
                </c:pt>
                <c:pt idx="22">
                  <c:v>24.739039665970772</c:v>
                </c:pt>
                <c:pt idx="23">
                  <c:v>22.624798711755233</c:v>
                </c:pt>
                <c:pt idx="24">
                  <c:v>20.6782464846981</c:v>
                </c:pt>
                <c:pt idx="25">
                  <c:v>16.548463356973993</c:v>
                </c:pt>
                <c:pt idx="26">
                  <c:v>15.972894482090997</c:v>
                </c:pt>
                <c:pt idx="27">
                  <c:v>15.168539325842698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14-4F26-AD2F-C063615B8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38153344"/>
        <c:axId val="-1338143008"/>
      </c:barChart>
      <c:catAx>
        <c:axId val="-1338153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38143008"/>
        <c:crosses val="autoZero"/>
        <c:auto val="1"/>
        <c:lblAlgn val="ctr"/>
        <c:lblOffset val="100"/>
        <c:noMultiLvlLbl val="0"/>
      </c:catAx>
      <c:valAx>
        <c:axId val="-133814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38153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>
                <a:solidFill>
                  <a:srgbClr val="FF0000"/>
                </a:solidFill>
              </a:rPr>
              <a:t>مقایسه</a:t>
            </a:r>
            <a:r>
              <a:rPr lang="fa-IR" sz="1800" b="1" baseline="0">
                <a:solidFill>
                  <a:srgbClr val="FF0000"/>
                </a:solidFill>
              </a:rPr>
              <a:t> درصد</a:t>
            </a:r>
            <a:r>
              <a:rPr lang="en-US" sz="1800" b="1" baseline="0">
                <a:solidFill>
                  <a:srgbClr val="FF0000"/>
                </a:solidFill>
              </a:rPr>
              <a:t>A1C</a:t>
            </a:r>
            <a:r>
              <a:rPr lang="fa-IR" sz="1800" b="1" baseline="0">
                <a:solidFill>
                  <a:srgbClr val="FF0000"/>
                </a:solidFill>
              </a:rPr>
              <a:t> انجام شده نسبت به بیماران مراقبت شده به تفکیک شهرستان ها در فصل زمستان و پاییز1404</a:t>
            </a:r>
            <a:endParaRPr lang="en-US" sz="1800" b="1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4815411635008047"/>
          <c:y val="2.24714198905366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PowerPoint]Sheet1'!$B$249</c:f>
              <c:strCache>
                <c:ptCount val="1"/>
                <c:pt idx="0">
                  <c:v>درصدA1C  انجام شده زمستان1404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159-4082-A9C5-D51C354B1E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PowerPoint]Sheet1'!$A$250:$A$277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هرند</c:v>
                </c:pt>
                <c:pt idx="4">
                  <c:v>بوئین و میاندشت</c:v>
                </c:pt>
                <c:pt idx="5">
                  <c:v>کوهپایه</c:v>
                </c:pt>
                <c:pt idx="6">
                  <c:v>فلاورجان</c:v>
                </c:pt>
                <c:pt idx="7">
                  <c:v>نائین</c:v>
                </c:pt>
                <c:pt idx="8">
                  <c:v>نجف آباد</c:v>
                </c:pt>
                <c:pt idx="9">
                  <c:v>خور و بیابانک</c:v>
                </c:pt>
                <c:pt idx="10">
                  <c:v>اصفهان 2</c:v>
                </c:pt>
                <c:pt idx="11">
                  <c:v>لنجان</c:v>
                </c:pt>
                <c:pt idx="12">
                  <c:v>شهرضا</c:v>
                </c:pt>
                <c:pt idx="13">
                  <c:v>استان</c:v>
                </c:pt>
                <c:pt idx="14">
                  <c:v>فریدونشهر</c:v>
                </c:pt>
                <c:pt idx="15">
                  <c:v>اردستان</c:v>
                </c:pt>
                <c:pt idx="16">
                  <c:v>برخوار</c:v>
                </c:pt>
                <c:pt idx="17">
                  <c:v>خمینی شهر</c:v>
                </c:pt>
                <c:pt idx="18">
                  <c:v>چادگان</c:v>
                </c:pt>
                <c:pt idx="19">
                  <c:v>جرقویه</c:v>
                </c:pt>
                <c:pt idx="20">
                  <c:v>اصفهان 1</c:v>
                </c:pt>
                <c:pt idx="21">
                  <c:v>مبارکه</c:v>
                </c:pt>
                <c:pt idx="22">
                  <c:v>تیران و کرون</c:v>
                </c:pt>
                <c:pt idx="23">
                  <c:v>نطنز</c:v>
                </c:pt>
                <c:pt idx="24">
                  <c:v>گلپایگان</c:v>
                </c:pt>
                <c:pt idx="25">
                  <c:v>شاهین شهر و میمه</c:v>
                </c:pt>
                <c:pt idx="26">
                  <c:v>سمیرم</c:v>
                </c:pt>
                <c:pt idx="27">
                  <c:v>ورزنه</c:v>
                </c:pt>
              </c:strCache>
            </c:strRef>
          </c:cat>
          <c:val>
            <c:numRef>
              <c:f>'[Chart in Microsoft PowerPoint]Sheet1'!$B$250:$B$277</c:f>
              <c:numCache>
                <c:formatCode>0.00</c:formatCode>
                <c:ptCount val="28"/>
                <c:pt idx="0">
                  <c:v>70.036101083032491</c:v>
                </c:pt>
                <c:pt idx="1">
                  <c:v>67.379077615298087</c:v>
                </c:pt>
                <c:pt idx="2">
                  <c:v>61.997940267765195</c:v>
                </c:pt>
                <c:pt idx="3">
                  <c:v>56.496062992125985</c:v>
                </c:pt>
                <c:pt idx="4">
                  <c:v>49.698795180722897</c:v>
                </c:pt>
                <c:pt idx="5">
                  <c:v>49.096385542168676</c:v>
                </c:pt>
                <c:pt idx="6">
                  <c:v>48.242746219861054</c:v>
                </c:pt>
                <c:pt idx="7">
                  <c:v>47.89207419898819</c:v>
                </c:pt>
                <c:pt idx="8">
                  <c:v>45.521023765996347</c:v>
                </c:pt>
                <c:pt idx="9">
                  <c:v>44.19713831478537</c:v>
                </c:pt>
                <c:pt idx="10">
                  <c:v>39.016289735884861</c:v>
                </c:pt>
                <c:pt idx="11">
                  <c:v>38.118659698739627</c:v>
                </c:pt>
                <c:pt idx="12">
                  <c:v>37.257142857142853</c:v>
                </c:pt>
                <c:pt idx="13">
                  <c:v>36.681034482758626</c:v>
                </c:pt>
                <c:pt idx="14">
                  <c:v>35.104669887278583</c:v>
                </c:pt>
                <c:pt idx="15">
                  <c:v>34.65507876154264</c:v>
                </c:pt>
                <c:pt idx="16">
                  <c:v>34.649122807017548</c:v>
                </c:pt>
                <c:pt idx="17">
                  <c:v>33.796553640911618</c:v>
                </c:pt>
                <c:pt idx="18">
                  <c:v>33.177570093457945</c:v>
                </c:pt>
                <c:pt idx="19">
                  <c:v>29.426751592356688</c:v>
                </c:pt>
                <c:pt idx="20">
                  <c:v>29.093778771537547</c:v>
                </c:pt>
                <c:pt idx="21">
                  <c:v>27.326914259513984</c:v>
                </c:pt>
                <c:pt idx="22">
                  <c:v>24.739039665970772</c:v>
                </c:pt>
                <c:pt idx="23">
                  <c:v>22.624798711755233</c:v>
                </c:pt>
                <c:pt idx="24">
                  <c:v>20.6782464846981</c:v>
                </c:pt>
                <c:pt idx="25">
                  <c:v>16.548463356973993</c:v>
                </c:pt>
                <c:pt idx="26">
                  <c:v>15.972894482090997</c:v>
                </c:pt>
                <c:pt idx="27">
                  <c:v>15.168539325842698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59-4082-A9C5-D51C354B1EC2}"/>
            </c:ext>
          </c:extLst>
        </c:ser>
        <c:ser>
          <c:idx val="1"/>
          <c:order val="1"/>
          <c:tx>
            <c:strRef>
              <c:f>'[Chart in Microsoft PowerPoint]Sheet1'!$C$249</c:f>
              <c:strCache>
                <c:ptCount val="1"/>
                <c:pt idx="0">
                  <c:v>درصدA1C انجام شده پاییز1404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59-4082-A9C5-D51C354B1E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PowerPoint]Sheet1'!$A$250:$A$277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هرند</c:v>
                </c:pt>
                <c:pt idx="4">
                  <c:v>بوئین و میاندشت</c:v>
                </c:pt>
                <c:pt idx="5">
                  <c:v>کوهپایه</c:v>
                </c:pt>
                <c:pt idx="6">
                  <c:v>فلاورجان</c:v>
                </c:pt>
                <c:pt idx="7">
                  <c:v>نائین</c:v>
                </c:pt>
                <c:pt idx="8">
                  <c:v>نجف آباد</c:v>
                </c:pt>
                <c:pt idx="9">
                  <c:v>خور و بیابانک</c:v>
                </c:pt>
                <c:pt idx="10">
                  <c:v>اصفهان 2</c:v>
                </c:pt>
                <c:pt idx="11">
                  <c:v>لنجان</c:v>
                </c:pt>
                <c:pt idx="12">
                  <c:v>شهرضا</c:v>
                </c:pt>
                <c:pt idx="13">
                  <c:v>استان</c:v>
                </c:pt>
                <c:pt idx="14">
                  <c:v>فریدونشهر</c:v>
                </c:pt>
                <c:pt idx="15">
                  <c:v>اردستان</c:v>
                </c:pt>
                <c:pt idx="16">
                  <c:v>برخوار</c:v>
                </c:pt>
                <c:pt idx="17">
                  <c:v>خمینی شهر</c:v>
                </c:pt>
                <c:pt idx="18">
                  <c:v>چادگان</c:v>
                </c:pt>
                <c:pt idx="19">
                  <c:v>جرقویه</c:v>
                </c:pt>
                <c:pt idx="20">
                  <c:v>اصفهان 1</c:v>
                </c:pt>
                <c:pt idx="21">
                  <c:v>مبارکه</c:v>
                </c:pt>
                <c:pt idx="22">
                  <c:v>تیران و کرون</c:v>
                </c:pt>
                <c:pt idx="23">
                  <c:v>نطنز</c:v>
                </c:pt>
                <c:pt idx="24">
                  <c:v>گلپایگان</c:v>
                </c:pt>
                <c:pt idx="25">
                  <c:v>شاهین شهر و میمه</c:v>
                </c:pt>
                <c:pt idx="26">
                  <c:v>سمیرم</c:v>
                </c:pt>
                <c:pt idx="27">
                  <c:v>ورزنه</c:v>
                </c:pt>
              </c:strCache>
            </c:strRef>
          </c:cat>
          <c:val>
            <c:numRef>
              <c:f>'[Chart in Microsoft PowerPoint]Sheet1'!$C$250:$C$277</c:f>
              <c:numCache>
                <c:formatCode>0.00</c:formatCode>
                <c:ptCount val="28"/>
                <c:pt idx="0">
                  <c:v>65.727391874180867</c:v>
                </c:pt>
                <c:pt idx="1">
                  <c:v>65.380906460945027</c:v>
                </c:pt>
                <c:pt idx="2">
                  <c:v>72.541382667964953</c:v>
                </c:pt>
                <c:pt idx="3">
                  <c:v>42.812982998454409</c:v>
                </c:pt>
                <c:pt idx="4">
                  <c:v>60.869565217391312</c:v>
                </c:pt>
                <c:pt idx="5">
                  <c:v>56.052631578947363</c:v>
                </c:pt>
                <c:pt idx="6">
                  <c:v>44.042913608131002</c:v>
                </c:pt>
                <c:pt idx="7">
                  <c:v>55.932203389830505</c:v>
                </c:pt>
                <c:pt idx="8">
                  <c:v>47.351742870076954</c:v>
                </c:pt>
                <c:pt idx="9">
                  <c:v>45.465393794749403</c:v>
                </c:pt>
                <c:pt idx="10">
                  <c:v>39.986702127659576</c:v>
                </c:pt>
                <c:pt idx="11">
                  <c:v>41.366055588409225</c:v>
                </c:pt>
                <c:pt idx="12">
                  <c:v>39.454094292803973</c:v>
                </c:pt>
                <c:pt idx="13">
                  <c:v>40.547006226776837</c:v>
                </c:pt>
                <c:pt idx="14">
                  <c:v>50.326797385620914</c:v>
                </c:pt>
                <c:pt idx="15">
                  <c:v>39.970645792563602</c:v>
                </c:pt>
                <c:pt idx="16">
                  <c:v>32.316338819751103</c:v>
                </c:pt>
                <c:pt idx="17">
                  <c:v>42.504080205176031</c:v>
                </c:pt>
                <c:pt idx="18">
                  <c:v>44.764795144157816</c:v>
                </c:pt>
                <c:pt idx="19">
                  <c:v>29.078014184397162</c:v>
                </c:pt>
                <c:pt idx="20">
                  <c:v>33.535730966837932</c:v>
                </c:pt>
                <c:pt idx="21">
                  <c:v>33.933518005540165</c:v>
                </c:pt>
                <c:pt idx="22">
                  <c:v>40.855704697986575</c:v>
                </c:pt>
                <c:pt idx="23">
                  <c:v>38.744588744588739</c:v>
                </c:pt>
                <c:pt idx="24">
                  <c:v>23.847262247838614</c:v>
                </c:pt>
                <c:pt idx="25">
                  <c:v>24.982505248425472</c:v>
                </c:pt>
                <c:pt idx="26">
                  <c:v>24.366471734892787</c:v>
                </c:pt>
                <c:pt idx="27">
                  <c:v>22.873900293255129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59-4082-A9C5-D51C354B1E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936900848"/>
        <c:axId val="-1936879088"/>
      </c:barChart>
      <c:catAx>
        <c:axId val="-1936900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36879088"/>
        <c:crosses val="autoZero"/>
        <c:auto val="1"/>
        <c:lblAlgn val="ctr"/>
        <c:lblOffset val="100"/>
        <c:noMultiLvlLbl val="0"/>
      </c:catAx>
      <c:valAx>
        <c:axId val="-1936879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36900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621408180226347"/>
          <c:y val="0.94505368385713551"/>
          <c:w val="0.47312985979118133"/>
          <c:h val="4.15945636990732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C00000"/>
                </a:solidFill>
              </a:rPr>
              <a:t>روند تعداد بیمار دیابتی کنترل شده در استان اصفهان تا زمستان</a:t>
            </a:r>
            <a:r>
              <a:rPr lang="fa-IR" sz="2000" b="1" baseline="0" dirty="0">
                <a:solidFill>
                  <a:srgbClr val="C00000"/>
                </a:solidFill>
              </a:rPr>
              <a:t> </a:t>
            </a:r>
            <a:r>
              <a:rPr lang="fa-IR" sz="2000" b="1" dirty="0">
                <a:solidFill>
                  <a:srgbClr val="C00000"/>
                </a:solidFill>
              </a:rPr>
              <a:t>1404 </a:t>
            </a:r>
            <a:endParaRPr lang="en-US" sz="20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1075516732283464"/>
          <c:y val="3.33333333333333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2240157480314964E-2"/>
          <c:y val="9.7564887722368043E-2"/>
          <c:w val="0.93713443241469818"/>
          <c:h val="0.7270538057742782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بیمار دیابتی کنترل شده'!$J$3:$AN$3</c:f>
              <c:strCache>
                <c:ptCount val="31"/>
                <c:pt idx="0">
                  <c:v>سه ماه دوم  97</c:v>
                </c:pt>
                <c:pt idx="1">
                  <c:v>سه ماهه سوم 97</c:v>
                </c:pt>
                <c:pt idx="2">
                  <c:v>سه ماهه چهارم 97</c:v>
                </c:pt>
                <c:pt idx="3">
                  <c:v>سه ماهه اول 98 </c:v>
                </c:pt>
                <c:pt idx="4">
                  <c:v>سه ماه دوم  98</c:v>
                </c:pt>
                <c:pt idx="5">
                  <c:v>سه ماهه سوم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99</c:v>
                </c:pt>
                <c:pt idx="10">
                  <c:v>سه ماهه چهارم 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 1404</c:v>
                </c:pt>
                <c:pt idx="29">
                  <c:v>پاییز 1404</c:v>
                </c:pt>
                <c:pt idx="30">
                  <c:v>زمستان 1404</c:v>
                </c:pt>
              </c:strCache>
            </c:strRef>
          </c:cat>
          <c:val>
            <c:numRef>
              <c:f>'تعداد بیمار دیابتی کنترل شده'!$J$31:$AN$31</c:f>
              <c:numCache>
                <c:formatCode>General</c:formatCode>
                <c:ptCount val="31"/>
                <c:pt idx="0">
                  <c:v>4901</c:v>
                </c:pt>
                <c:pt idx="1">
                  <c:v>6614</c:v>
                </c:pt>
                <c:pt idx="2">
                  <c:v>7243</c:v>
                </c:pt>
                <c:pt idx="3">
                  <c:v>6630</c:v>
                </c:pt>
                <c:pt idx="4">
                  <c:v>6337</c:v>
                </c:pt>
                <c:pt idx="5">
                  <c:v>6885</c:v>
                </c:pt>
                <c:pt idx="6">
                  <c:v>7040</c:v>
                </c:pt>
                <c:pt idx="7">
                  <c:v>2696</c:v>
                </c:pt>
                <c:pt idx="8">
                  <c:v>6622</c:v>
                </c:pt>
                <c:pt idx="9">
                  <c:v>4888</c:v>
                </c:pt>
                <c:pt idx="10">
                  <c:v>5984</c:v>
                </c:pt>
                <c:pt idx="11">
                  <c:v>5770</c:v>
                </c:pt>
                <c:pt idx="12">
                  <c:v>6166</c:v>
                </c:pt>
                <c:pt idx="13">
                  <c:v>6054</c:v>
                </c:pt>
                <c:pt idx="14">
                  <c:v>6606</c:v>
                </c:pt>
                <c:pt idx="15">
                  <c:v>8411</c:v>
                </c:pt>
                <c:pt idx="16">
                  <c:v>9560</c:v>
                </c:pt>
                <c:pt idx="17">
                  <c:v>11655</c:v>
                </c:pt>
                <c:pt idx="18">
                  <c:v>10655</c:v>
                </c:pt>
                <c:pt idx="19">
                  <c:v>11278</c:v>
                </c:pt>
                <c:pt idx="20">
                  <c:v>10535</c:v>
                </c:pt>
                <c:pt idx="21">
                  <c:v>11277</c:v>
                </c:pt>
                <c:pt idx="22">
                  <c:v>11216</c:v>
                </c:pt>
                <c:pt idx="23">
                  <c:v>12459</c:v>
                </c:pt>
                <c:pt idx="24">
                  <c:v>12708</c:v>
                </c:pt>
                <c:pt idx="25">
                  <c:v>15346</c:v>
                </c:pt>
                <c:pt idx="26">
                  <c:v>15614</c:v>
                </c:pt>
                <c:pt idx="27">
                  <c:v>14484</c:v>
                </c:pt>
                <c:pt idx="28">
                  <c:v>15194</c:v>
                </c:pt>
                <c:pt idx="29">
                  <c:v>15506</c:v>
                </c:pt>
                <c:pt idx="30">
                  <c:v>13201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6E-4ADF-8561-88FD94633B1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338145728"/>
        <c:axId val="-1338150624"/>
      </c:barChart>
      <c:catAx>
        <c:axId val="-133814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38150624"/>
        <c:crosses val="autoZero"/>
        <c:auto val="1"/>
        <c:lblAlgn val="ctr"/>
        <c:lblOffset val="100"/>
        <c:noMultiLvlLbl val="0"/>
      </c:catAx>
      <c:valAx>
        <c:axId val="-13381506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33814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درصد</a:t>
            </a:r>
            <a:r>
              <a:rPr lang="en-US" b="1" dirty="0">
                <a:solidFill>
                  <a:srgbClr val="C00000"/>
                </a:solidFill>
              </a:rPr>
              <a:t>HbA1c </a:t>
            </a:r>
            <a:r>
              <a:rPr lang="fa-IR" b="1" dirty="0">
                <a:solidFill>
                  <a:srgbClr val="C00000"/>
                </a:solidFill>
              </a:rPr>
              <a:t> مطلوب نسبت به تعداد </a:t>
            </a:r>
            <a:r>
              <a:rPr lang="en-US" b="1" dirty="0">
                <a:solidFill>
                  <a:srgbClr val="C00000"/>
                </a:solidFill>
              </a:rPr>
              <a:t>HbA1c</a:t>
            </a:r>
            <a:r>
              <a:rPr lang="fa-IR" b="1" dirty="0">
                <a:solidFill>
                  <a:srgbClr val="C00000"/>
                </a:solidFill>
              </a:rPr>
              <a:t> انجام شده در بیماران دیابتی مراقبت شده توسط پزشک </a:t>
            </a:r>
          </a:p>
          <a:p>
            <a:pPr>
              <a:defRPr b="1">
                <a:solidFill>
                  <a:srgbClr val="C00000"/>
                </a:solidFill>
              </a:defRPr>
            </a:pPr>
            <a:r>
              <a:rPr lang="fa-IR" b="1" dirty="0">
                <a:solidFill>
                  <a:srgbClr val="C00000"/>
                </a:solidFill>
              </a:rPr>
              <a:t>تا</a:t>
            </a:r>
            <a:r>
              <a:rPr lang="fa-IR" b="1" baseline="0" dirty="0">
                <a:solidFill>
                  <a:srgbClr val="C00000"/>
                </a:solidFill>
              </a:rPr>
              <a:t> زمستان</a:t>
            </a:r>
            <a:r>
              <a:rPr lang="fa-IR" b="1" dirty="0">
                <a:solidFill>
                  <a:srgbClr val="C00000"/>
                </a:solidFill>
              </a:rPr>
              <a:t> 1404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5640625"/>
          <c:y val="1.66666666666666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دیابت کنترل شده به نسبتA1C'!$K$3:$AO$3</c:f>
              <c:strCache>
                <c:ptCount val="31"/>
                <c:pt idx="0">
                  <c:v>سه ماه دوم 97</c:v>
                </c:pt>
                <c:pt idx="1">
                  <c:v>سه ماهه سوم  97</c:v>
                </c:pt>
                <c:pt idx="2">
                  <c:v>سه ماهه چهارم 97</c:v>
                </c:pt>
                <c:pt idx="3">
                  <c:v>سه ماهه اول 98 </c:v>
                </c:pt>
                <c:pt idx="4">
                  <c:v>سه ماه دوم  98</c:v>
                </c:pt>
                <c:pt idx="5">
                  <c:v>سه ماهه سوم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 99</c:v>
                </c:pt>
                <c:pt idx="10">
                  <c:v>سه ماهه چهارم  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تابستان1404</c:v>
                </c:pt>
                <c:pt idx="29">
                  <c:v>پاییز1404</c:v>
                </c:pt>
                <c:pt idx="30">
                  <c:v>زمستان 1404</c:v>
                </c:pt>
              </c:strCache>
            </c:strRef>
          </c:cat>
          <c:val>
            <c:numRef>
              <c:f>'درصد دیابت کنترل شده به نسبتA1C'!$K$31:$AO$31</c:f>
              <c:numCache>
                <c:formatCode>0.0</c:formatCode>
                <c:ptCount val="31"/>
                <c:pt idx="0">
                  <c:v>59.651898734177209</c:v>
                </c:pt>
                <c:pt idx="1">
                  <c:v>47.806288398988073</c:v>
                </c:pt>
                <c:pt idx="2">
                  <c:v>47.426663174436875</c:v>
                </c:pt>
                <c:pt idx="3">
                  <c:v>47.20205040580948</c:v>
                </c:pt>
                <c:pt idx="4">
                  <c:v>48.20844427538988</c:v>
                </c:pt>
                <c:pt idx="5">
                  <c:v>47.522087244616237</c:v>
                </c:pt>
                <c:pt idx="6">
                  <c:v>46.817849305047545</c:v>
                </c:pt>
                <c:pt idx="7">
                  <c:v>46.307110958433526</c:v>
                </c:pt>
                <c:pt idx="8">
                  <c:v>43.417256753212691</c:v>
                </c:pt>
                <c:pt idx="9">
                  <c:v>43.69747899159664</c:v>
                </c:pt>
                <c:pt idx="10">
                  <c:v>44.352208716276316</c:v>
                </c:pt>
                <c:pt idx="11">
                  <c:v>48.389802079838979</c:v>
                </c:pt>
                <c:pt idx="12">
                  <c:v>45.647023985786198</c:v>
                </c:pt>
                <c:pt idx="13">
                  <c:v>46.623026569118217</c:v>
                </c:pt>
                <c:pt idx="14">
                  <c:v>48.718537219799558</c:v>
                </c:pt>
                <c:pt idx="15">
                  <c:v>52.889391938627931</c:v>
                </c:pt>
                <c:pt idx="16">
                  <c:v>54.7</c:v>
                </c:pt>
                <c:pt idx="17">
                  <c:v>53.88</c:v>
                </c:pt>
                <c:pt idx="18">
                  <c:v>55.04</c:v>
                </c:pt>
                <c:pt idx="19" formatCode="General">
                  <c:v>55.44</c:v>
                </c:pt>
                <c:pt idx="20">
                  <c:v>54.05</c:v>
                </c:pt>
                <c:pt idx="21" formatCode="General">
                  <c:v>54.48</c:v>
                </c:pt>
                <c:pt idx="22" formatCode="General">
                  <c:v>55.97</c:v>
                </c:pt>
                <c:pt idx="23" formatCode="General">
                  <c:v>60.11</c:v>
                </c:pt>
                <c:pt idx="24" formatCode="General">
                  <c:v>62.83</c:v>
                </c:pt>
                <c:pt idx="25" formatCode="General">
                  <c:v>60.85</c:v>
                </c:pt>
                <c:pt idx="26" formatCode="General">
                  <c:v>62.03</c:v>
                </c:pt>
                <c:pt idx="27" formatCode="0.00">
                  <c:v>65.399376890775272</c:v>
                </c:pt>
                <c:pt idx="28" formatCode="General">
                  <c:v>65.58</c:v>
                </c:pt>
                <c:pt idx="29" formatCode="General">
                  <c:v>64.88</c:v>
                </c:pt>
                <c:pt idx="30" formatCode="General">
                  <c:v>67.44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7E-4D58-96A7-6B39EAD53F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338146816"/>
        <c:axId val="-1338145184"/>
      </c:barChart>
      <c:catAx>
        <c:axId val="-1338146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38145184"/>
        <c:crosses val="autoZero"/>
        <c:auto val="1"/>
        <c:lblAlgn val="ctr"/>
        <c:lblOffset val="100"/>
        <c:noMultiLvlLbl val="0"/>
      </c:catAx>
      <c:valAx>
        <c:axId val="-13381451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1338146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rgbClr val="FF0000"/>
                </a:solidFill>
              </a:rPr>
              <a:t>درصد دیابت کنترل شده به</a:t>
            </a:r>
            <a:r>
              <a:rPr lang="en-US" sz="2000" dirty="0">
                <a:solidFill>
                  <a:srgbClr val="FF0000"/>
                </a:solidFill>
              </a:rPr>
              <a:t>A1C </a:t>
            </a:r>
            <a:r>
              <a:rPr lang="fa-IR" sz="2000" dirty="0">
                <a:solidFill>
                  <a:srgbClr val="FF0000"/>
                </a:solidFill>
              </a:rPr>
              <a:t>انجام شده به تفکیک شهرستان ها در</a:t>
            </a:r>
            <a:r>
              <a:rPr lang="fa-IR" sz="2000" baseline="0" dirty="0">
                <a:solidFill>
                  <a:srgbClr val="FF0000"/>
                </a:solidFill>
              </a:rPr>
              <a:t> زمستان </a:t>
            </a:r>
            <a:r>
              <a:rPr lang="fa-IR" sz="2000" dirty="0">
                <a:solidFill>
                  <a:srgbClr val="FF0000"/>
                </a:solidFill>
              </a:rPr>
              <a:t>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143594160104987E-2"/>
          <c:y val="8.6962975643478518E-2"/>
          <c:w val="0.92502239173228351"/>
          <c:h val="0.745812882154109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Sheet1!$B$309</c:f>
              <c:strCache>
                <c:ptCount val="1"/>
                <c:pt idx="0">
                  <c:v>درصد A1C  مطلوب به انجام شده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BD7-4B85-B5BA-BD228ADDC03E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solidFill>
                  <a:srgbClr val="5B9BD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1E0-4AE3-8B08-5CA9BBCED7D4}"/>
              </c:ext>
            </c:extLst>
          </c:dPt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3476-4DE2-9992-CCAC4F0B0730}"/>
              </c:ext>
            </c:extLst>
          </c:dPt>
          <c:dPt>
            <c:idx val="2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1E0-4AE3-8B08-5CA9BBCED7D4}"/>
              </c:ext>
            </c:extLst>
          </c:dPt>
          <c:dPt>
            <c:idx val="2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1E0-4AE3-8B08-5CA9BBCED7D4}"/>
              </c:ext>
            </c:extLst>
          </c:dPt>
          <c:dLbls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3476-4DE2-9992-CCAC4F0B07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Sheet1!$A$310:$A$337</c:f>
              <c:strCache>
                <c:ptCount val="28"/>
                <c:pt idx="0">
                  <c:v>سمیرم</c:v>
                </c:pt>
                <c:pt idx="1">
                  <c:v>فریدونشهر</c:v>
                </c:pt>
                <c:pt idx="2">
                  <c:v>فریدن</c:v>
                </c:pt>
                <c:pt idx="3">
                  <c:v>هرند</c:v>
                </c:pt>
                <c:pt idx="4">
                  <c:v>فلاورجان</c:v>
                </c:pt>
                <c:pt idx="5">
                  <c:v>بوئین و میاندشت</c:v>
                </c:pt>
                <c:pt idx="6">
                  <c:v>دهاقان</c:v>
                </c:pt>
                <c:pt idx="7">
                  <c:v>خوانسار</c:v>
                </c:pt>
                <c:pt idx="8">
                  <c:v>نائین</c:v>
                </c:pt>
                <c:pt idx="9">
                  <c:v>مبارکه</c:v>
                </c:pt>
                <c:pt idx="10">
                  <c:v>کوهپایه</c:v>
                </c:pt>
                <c:pt idx="11">
                  <c:v>اردستان</c:v>
                </c:pt>
                <c:pt idx="12">
                  <c:v>جرقویه</c:v>
                </c:pt>
                <c:pt idx="13">
                  <c:v>تیران و کرون</c:v>
                </c:pt>
                <c:pt idx="14">
                  <c:v>شهرضا</c:v>
                </c:pt>
                <c:pt idx="15">
                  <c:v>استان</c:v>
                </c:pt>
                <c:pt idx="16">
                  <c:v>نجف آباد</c:v>
                </c:pt>
                <c:pt idx="17">
                  <c:v>ورزنه</c:v>
                </c:pt>
                <c:pt idx="18">
                  <c:v>اصفهان 2</c:v>
                </c:pt>
                <c:pt idx="19">
                  <c:v>نطنز</c:v>
                </c:pt>
                <c:pt idx="20">
                  <c:v>گلپایگان</c:v>
                </c:pt>
                <c:pt idx="21">
                  <c:v>لنجان</c:v>
                </c:pt>
                <c:pt idx="22">
                  <c:v>اصفهان 1</c:v>
                </c:pt>
                <c:pt idx="23">
                  <c:v>برخوار</c:v>
                </c:pt>
                <c:pt idx="24">
                  <c:v>شاهین شهر و میمه</c:v>
                </c:pt>
                <c:pt idx="25">
                  <c:v>خمینی شهر</c:v>
                </c:pt>
                <c:pt idx="26">
                  <c:v>خور و بیابانک</c:v>
                </c:pt>
                <c:pt idx="27">
                  <c:v>چادگان</c:v>
                </c:pt>
              </c:strCache>
            </c:strRef>
          </c:cat>
          <c:val>
            <c:numRef>
              <c:f>Sheet1!$B$310:$B$337</c:f>
              <c:numCache>
                <c:formatCode>0.00</c:formatCode>
                <c:ptCount val="28"/>
                <c:pt idx="0">
                  <c:v>86.060606060606062</c:v>
                </c:pt>
                <c:pt idx="1">
                  <c:v>85.321100917431195</c:v>
                </c:pt>
                <c:pt idx="2">
                  <c:v>82.989690721649495</c:v>
                </c:pt>
                <c:pt idx="3">
                  <c:v>76.306620209059233</c:v>
                </c:pt>
                <c:pt idx="4">
                  <c:v>75.307073274036426</c:v>
                </c:pt>
                <c:pt idx="5">
                  <c:v>73.636363636363626</c:v>
                </c:pt>
                <c:pt idx="6">
                  <c:v>73.255813953488371</c:v>
                </c:pt>
                <c:pt idx="7">
                  <c:v>72.120200333889812</c:v>
                </c:pt>
                <c:pt idx="8">
                  <c:v>70.070422535211264</c:v>
                </c:pt>
                <c:pt idx="9">
                  <c:v>69.463087248322154</c:v>
                </c:pt>
                <c:pt idx="10">
                  <c:v>69.325153374233125</c:v>
                </c:pt>
                <c:pt idx="11">
                  <c:v>68.652037617554868</c:v>
                </c:pt>
                <c:pt idx="12">
                  <c:v>68.398268398268399</c:v>
                </c:pt>
                <c:pt idx="13">
                  <c:v>67.510548523206751</c:v>
                </c:pt>
                <c:pt idx="14">
                  <c:v>67.484662576687114</c:v>
                </c:pt>
                <c:pt idx="15">
                  <c:v>67.444949675573497</c:v>
                </c:pt>
                <c:pt idx="16">
                  <c:v>67.183017785427424</c:v>
                </c:pt>
                <c:pt idx="17">
                  <c:v>66.666666666666657</c:v>
                </c:pt>
                <c:pt idx="18">
                  <c:v>66.599108228617752</c:v>
                </c:pt>
                <c:pt idx="19">
                  <c:v>62.989323843416365</c:v>
                </c:pt>
                <c:pt idx="20">
                  <c:v>62.8</c:v>
                </c:pt>
                <c:pt idx="21">
                  <c:v>61.532258064516135</c:v>
                </c:pt>
                <c:pt idx="22">
                  <c:v>61.075949367088612</c:v>
                </c:pt>
                <c:pt idx="23">
                  <c:v>60.632911392405063</c:v>
                </c:pt>
                <c:pt idx="24">
                  <c:v>60.408163265306122</c:v>
                </c:pt>
                <c:pt idx="25">
                  <c:v>58.223684210526315</c:v>
                </c:pt>
                <c:pt idx="26">
                  <c:v>56.115107913669057</c:v>
                </c:pt>
                <c:pt idx="27">
                  <c:v>43.661971830985912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E0-4F89-BE38-6417240CA1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38148992"/>
        <c:axId val="-1338153888"/>
      </c:barChart>
      <c:catAx>
        <c:axId val="-133814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38153888"/>
        <c:crosses val="autoZero"/>
        <c:auto val="1"/>
        <c:lblAlgn val="ctr"/>
        <c:lblOffset val="100"/>
        <c:noMultiLvlLbl val="0"/>
      </c:catAx>
      <c:valAx>
        <c:axId val="-1338153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3814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درصد دیابتی های شناسایی شده نسبت به خطرسنجی های انجام شده استان اصفهان </a:t>
            </a:r>
          </a:p>
          <a:p>
            <a:pPr>
              <a:defRPr b="1">
                <a:solidFill>
                  <a:srgbClr val="C00000"/>
                </a:solidFill>
              </a:defRPr>
            </a:pPr>
            <a:r>
              <a:rPr lang="fa-IR" b="1" dirty="0">
                <a:solidFill>
                  <a:srgbClr val="C00000"/>
                </a:solidFill>
              </a:rPr>
              <a:t>تا پایان</a:t>
            </a:r>
            <a:r>
              <a:rPr lang="fa-IR" b="1" baseline="0" dirty="0">
                <a:solidFill>
                  <a:srgbClr val="C00000"/>
                </a:solidFill>
              </a:rPr>
              <a:t> زمستان </a:t>
            </a:r>
            <a:r>
              <a:rPr lang="fa-IR" b="1" dirty="0">
                <a:solidFill>
                  <a:srgbClr val="C00000"/>
                </a:solidFill>
              </a:rPr>
              <a:t>1404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1653904199475063"/>
          <c:y val="2.22222222222222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6621473097112863E-2"/>
          <c:y val="0.15438888888888888"/>
          <c:w val="0.95337852690288716"/>
          <c:h val="0.592630796150481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بیمار دیابتی'!$I$3:$AL$3</c:f>
              <c:strCache>
                <c:ptCount val="30"/>
                <c:pt idx="0">
                  <c:v>سه ماهه سوم   97</c:v>
                </c:pt>
                <c:pt idx="1">
                  <c:v>سه ماهه چهارم 97</c:v>
                </c:pt>
                <c:pt idx="2">
                  <c:v>سه ماهه اول  98</c:v>
                </c:pt>
                <c:pt idx="3">
                  <c:v>سه ماهه دوم  98</c:v>
                </c:pt>
                <c:pt idx="4">
                  <c:v>سه ماهه سوم  98</c:v>
                </c:pt>
                <c:pt idx="5">
                  <c:v>سه ماهه چهارم  98</c:v>
                </c:pt>
                <c:pt idx="6">
                  <c:v>سه ماهه اول99</c:v>
                </c:pt>
                <c:pt idx="7">
                  <c:v>سه ماهه دوم  99</c:v>
                </c:pt>
                <c:pt idx="8">
                  <c:v>سه ماهه سوم  99</c:v>
                </c:pt>
                <c:pt idx="9">
                  <c:v>سه ماهه چهارم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 1400</c:v>
                </c:pt>
                <c:pt idx="13">
                  <c:v>سه ماهه چهارم  1400</c:v>
                </c:pt>
                <c:pt idx="14">
                  <c:v>سه ماهه اول  1401</c:v>
                </c:pt>
                <c:pt idx="15">
                  <c:v>سه ماهه دوم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 1404</c:v>
                </c:pt>
                <c:pt idx="27">
                  <c:v>تابستان 1404</c:v>
                </c:pt>
                <c:pt idx="28">
                  <c:v>پاییز 1404</c:v>
                </c:pt>
                <c:pt idx="29">
                  <c:v>زمستان  1404</c:v>
                </c:pt>
              </c:strCache>
            </c:strRef>
          </c:cat>
          <c:val>
            <c:numRef>
              <c:f>'درصد بیمار دیابتی'!$I$31:$AL$31</c:f>
              <c:numCache>
                <c:formatCode>General</c:formatCode>
                <c:ptCount val="30"/>
                <c:pt idx="0">
                  <c:v>11.82</c:v>
                </c:pt>
                <c:pt idx="1">
                  <c:v>11.39</c:v>
                </c:pt>
                <c:pt idx="2">
                  <c:v>11.43</c:v>
                </c:pt>
                <c:pt idx="3">
                  <c:v>11.28</c:v>
                </c:pt>
                <c:pt idx="4">
                  <c:v>11.31</c:v>
                </c:pt>
                <c:pt idx="5">
                  <c:v>11.37</c:v>
                </c:pt>
                <c:pt idx="6">
                  <c:v>11.58</c:v>
                </c:pt>
                <c:pt idx="7">
                  <c:v>11.83</c:v>
                </c:pt>
                <c:pt idx="8">
                  <c:v>12.12</c:v>
                </c:pt>
                <c:pt idx="9">
                  <c:v>12.14</c:v>
                </c:pt>
                <c:pt idx="10">
                  <c:v>12.61</c:v>
                </c:pt>
                <c:pt idx="11">
                  <c:v>12.79</c:v>
                </c:pt>
                <c:pt idx="12">
                  <c:v>12.83</c:v>
                </c:pt>
                <c:pt idx="13">
                  <c:v>12.88</c:v>
                </c:pt>
                <c:pt idx="14">
                  <c:v>12.88</c:v>
                </c:pt>
                <c:pt idx="15">
                  <c:v>12.86</c:v>
                </c:pt>
                <c:pt idx="16">
                  <c:v>12.93</c:v>
                </c:pt>
                <c:pt idx="17">
                  <c:v>12.99</c:v>
                </c:pt>
                <c:pt idx="18">
                  <c:v>13</c:v>
                </c:pt>
                <c:pt idx="19">
                  <c:v>13.03</c:v>
                </c:pt>
                <c:pt idx="20">
                  <c:v>13.15</c:v>
                </c:pt>
                <c:pt idx="21">
                  <c:v>13.37</c:v>
                </c:pt>
                <c:pt idx="22">
                  <c:v>13.47</c:v>
                </c:pt>
                <c:pt idx="23">
                  <c:v>13.44</c:v>
                </c:pt>
                <c:pt idx="24">
                  <c:v>13.37</c:v>
                </c:pt>
                <c:pt idx="25">
                  <c:v>13.3</c:v>
                </c:pt>
                <c:pt idx="26">
                  <c:v>13.26</c:v>
                </c:pt>
                <c:pt idx="27">
                  <c:v>13.24</c:v>
                </c:pt>
                <c:pt idx="28">
                  <c:v>13.31</c:v>
                </c:pt>
                <c:pt idx="29">
                  <c:v>13.37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84-4B55-BA19-54E25DB42B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345759968"/>
        <c:axId val="-1345771936"/>
      </c:barChart>
      <c:catAx>
        <c:axId val="-134575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71936"/>
        <c:crosses val="autoZero"/>
        <c:auto val="1"/>
        <c:lblAlgn val="ctr"/>
        <c:lblOffset val="100"/>
        <c:noMultiLvlLbl val="0"/>
      </c:catAx>
      <c:valAx>
        <c:axId val="-13457719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345759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rgbClr val="FF0000"/>
                </a:solidFill>
              </a:rPr>
              <a:t>مقایسه</a:t>
            </a:r>
            <a:r>
              <a:rPr lang="fa-IR" sz="2000" b="1" baseline="0">
                <a:solidFill>
                  <a:srgbClr val="FF0000"/>
                </a:solidFill>
              </a:rPr>
              <a:t> درصد دیابت کنترل شده به </a:t>
            </a:r>
            <a:r>
              <a:rPr lang="en-US" sz="2000" b="1" baseline="0">
                <a:solidFill>
                  <a:srgbClr val="FF0000"/>
                </a:solidFill>
              </a:rPr>
              <a:t>A1C</a:t>
            </a:r>
            <a:r>
              <a:rPr lang="fa-IR" sz="2000" b="1" baseline="0">
                <a:solidFill>
                  <a:srgbClr val="FF0000"/>
                </a:solidFill>
              </a:rPr>
              <a:t> شده به تفکیک شهرستان ها در فصل زمستان و فصل پاییز1404 </a:t>
            </a:r>
            <a:endParaRPr lang="en-US" sz="2000" b="1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4397511058056053"/>
          <c:y val="7.648091791246851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PowerPoint]Sheet1'!$B$279</c:f>
              <c:strCache>
                <c:ptCount val="1"/>
                <c:pt idx="0">
                  <c:v>درصد A1C  مطلوب به انجام شده زمستان1404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5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E01-4164-9D9F-98FBA3594B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PowerPoint]Sheet1'!$A$280:$A$307</c:f>
              <c:strCache>
                <c:ptCount val="28"/>
                <c:pt idx="0">
                  <c:v>سمیرم</c:v>
                </c:pt>
                <c:pt idx="1">
                  <c:v>فریدونشهر</c:v>
                </c:pt>
                <c:pt idx="2">
                  <c:v>فریدن</c:v>
                </c:pt>
                <c:pt idx="3">
                  <c:v>هرند</c:v>
                </c:pt>
                <c:pt idx="4">
                  <c:v>فلاورجان</c:v>
                </c:pt>
                <c:pt idx="5">
                  <c:v>بوئین و میاندشت</c:v>
                </c:pt>
                <c:pt idx="6">
                  <c:v>دهاقان</c:v>
                </c:pt>
                <c:pt idx="7">
                  <c:v>خوانسار</c:v>
                </c:pt>
                <c:pt idx="8">
                  <c:v>نائین</c:v>
                </c:pt>
                <c:pt idx="9">
                  <c:v>مبارکه</c:v>
                </c:pt>
                <c:pt idx="10">
                  <c:v>کوهپایه</c:v>
                </c:pt>
                <c:pt idx="11">
                  <c:v>اردستان</c:v>
                </c:pt>
                <c:pt idx="12">
                  <c:v>جرقویه</c:v>
                </c:pt>
                <c:pt idx="13">
                  <c:v>تیران و کرون</c:v>
                </c:pt>
                <c:pt idx="14">
                  <c:v>شهرضا</c:v>
                </c:pt>
                <c:pt idx="15">
                  <c:v>استان</c:v>
                </c:pt>
                <c:pt idx="16">
                  <c:v>نجف آباد</c:v>
                </c:pt>
                <c:pt idx="17">
                  <c:v>ورزنه</c:v>
                </c:pt>
                <c:pt idx="18">
                  <c:v>اصفهان 2</c:v>
                </c:pt>
                <c:pt idx="19">
                  <c:v>نطنز</c:v>
                </c:pt>
                <c:pt idx="20">
                  <c:v>گلپایگان</c:v>
                </c:pt>
                <c:pt idx="21">
                  <c:v>لنجان</c:v>
                </c:pt>
                <c:pt idx="22">
                  <c:v>اصفهان 1</c:v>
                </c:pt>
                <c:pt idx="23">
                  <c:v>برخوار</c:v>
                </c:pt>
                <c:pt idx="24">
                  <c:v>شاهین شهر و میمه</c:v>
                </c:pt>
                <c:pt idx="25">
                  <c:v>خمینی شهر</c:v>
                </c:pt>
                <c:pt idx="26">
                  <c:v>خور و بیابانک</c:v>
                </c:pt>
                <c:pt idx="27">
                  <c:v>چادگان</c:v>
                </c:pt>
              </c:strCache>
            </c:strRef>
          </c:cat>
          <c:val>
            <c:numRef>
              <c:f>'[Chart in Microsoft PowerPoint]Sheet1'!$B$280:$B$307</c:f>
              <c:numCache>
                <c:formatCode>0.00</c:formatCode>
                <c:ptCount val="28"/>
                <c:pt idx="0">
                  <c:v>86.060606060606062</c:v>
                </c:pt>
                <c:pt idx="1">
                  <c:v>85.321100917431195</c:v>
                </c:pt>
                <c:pt idx="2">
                  <c:v>82.989690721649495</c:v>
                </c:pt>
                <c:pt idx="3">
                  <c:v>76.306620209059233</c:v>
                </c:pt>
                <c:pt idx="4">
                  <c:v>75.307073274036426</c:v>
                </c:pt>
                <c:pt idx="5">
                  <c:v>73.636363636363626</c:v>
                </c:pt>
                <c:pt idx="6">
                  <c:v>73.255813953488371</c:v>
                </c:pt>
                <c:pt idx="7">
                  <c:v>72.120200333889812</c:v>
                </c:pt>
                <c:pt idx="8">
                  <c:v>70.070422535211264</c:v>
                </c:pt>
                <c:pt idx="9">
                  <c:v>69.463087248322154</c:v>
                </c:pt>
                <c:pt idx="10">
                  <c:v>69.325153374233125</c:v>
                </c:pt>
                <c:pt idx="11">
                  <c:v>68.652037617554868</c:v>
                </c:pt>
                <c:pt idx="12">
                  <c:v>68.398268398268399</c:v>
                </c:pt>
                <c:pt idx="13">
                  <c:v>67.510548523206751</c:v>
                </c:pt>
                <c:pt idx="14">
                  <c:v>67.484662576687114</c:v>
                </c:pt>
                <c:pt idx="15">
                  <c:v>67.444949675573497</c:v>
                </c:pt>
                <c:pt idx="16">
                  <c:v>67.183017785427424</c:v>
                </c:pt>
                <c:pt idx="17">
                  <c:v>66.666666666666657</c:v>
                </c:pt>
                <c:pt idx="18">
                  <c:v>66.599108228617752</c:v>
                </c:pt>
                <c:pt idx="19">
                  <c:v>62.989323843416365</c:v>
                </c:pt>
                <c:pt idx="20">
                  <c:v>62.8</c:v>
                </c:pt>
                <c:pt idx="21">
                  <c:v>61.532258064516135</c:v>
                </c:pt>
                <c:pt idx="22">
                  <c:v>61.075949367088612</c:v>
                </c:pt>
                <c:pt idx="23">
                  <c:v>60.632911392405063</c:v>
                </c:pt>
                <c:pt idx="24">
                  <c:v>60.408163265306122</c:v>
                </c:pt>
                <c:pt idx="25">
                  <c:v>58.223684210526315</c:v>
                </c:pt>
                <c:pt idx="26">
                  <c:v>56.115107913669057</c:v>
                </c:pt>
                <c:pt idx="27">
                  <c:v>43.661971830985912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01-4164-9D9F-98FBA3594BDE}"/>
            </c:ext>
          </c:extLst>
        </c:ser>
        <c:ser>
          <c:idx val="1"/>
          <c:order val="1"/>
          <c:tx>
            <c:strRef>
              <c:f>'[Chart in Microsoft PowerPoint]Sheet1'!$C$279</c:f>
              <c:strCache>
                <c:ptCount val="1"/>
                <c:pt idx="0">
                  <c:v>درصد A1C  مطلوب به انجام شده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E01-4164-9D9F-98FBA3594B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PowerPoint]Sheet1'!$A$280:$A$307</c:f>
              <c:strCache>
                <c:ptCount val="28"/>
                <c:pt idx="0">
                  <c:v>سمیرم</c:v>
                </c:pt>
                <c:pt idx="1">
                  <c:v>فریدونشهر</c:v>
                </c:pt>
                <c:pt idx="2">
                  <c:v>فریدن</c:v>
                </c:pt>
                <c:pt idx="3">
                  <c:v>هرند</c:v>
                </c:pt>
                <c:pt idx="4">
                  <c:v>فلاورجان</c:v>
                </c:pt>
                <c:pt idx="5">
                  <c:v>بوئین و میاندشت</c:v>
                </c:pt>
                <c:pt idx="6">
                  <c:v>دهاقان</c:v>
                </c:pt>
                <c:pt idx="7">
                  <c:v>خوانسار</c:v>
                </c:pt>
                <c:pt idx="8">
                  <c:v>نائین</c:v>
                </c:pt>
                <c:pt idx="9">
                  <c:v>مبارکه</c:v>
                </c:pt>
                <c:pt idx="10">
                  <c:v>کوهپایه</c:v>
                </c:pt>
                <c:pt idx="11">
                  <c:v>اردستان</c:v>
                </c:pt>
                <c:pt idx="12">
                  <c:v>جرقویه</c:v>
                </c:pt>
                <c:pt idx="13">
                  <c:v>تیران و کرون</c:v>
                </c:pt>
                <c:pt idx="14">
                  <c:v>شهرضا</c:v>
                </c:pt>
                <c:pt idx="15">
                  <c:v>استان</c:v>
                </c:pt>
                <c:pt idx="16">
                  <c:v>نجف آباد</c:v>
                </c:pt>
                <c:pt idx="17">
                  <c:v>ورزنه</c:v>
                </c:pt>
                <c:pt idx="18">
                  <c:v>اصفهان 2</c:v>
                </c:pt>
                <c:pt idx="19">
                  <c:v>نطنز</c:v>
                </c:pt>
                <c:pt idx="20">
                  <c:v>گلپایگان</c:v>
                </c:pt>
                <c:pt idx="21">
                  <c:v>لنجان</c:v>
                </c:pt>
                <c:pt idx="22">
                  <c:v>اصفهان 1</c:v>
                </c:pt>
                <c:pt idx="23">
                  <c:v>برخوار</c:v>
                </c:pt>
                <c:pt idx="24">
                  <c:v>شاهین شهر و میمه</c:v>
                </c:pt>
                <c:pt idx="25">
                  <c:v>خمینی شهر</c:v>
                </c:pt>
                <c:pt idx="26">
                  <c:v>خور و بیابانک</c:v>
                </c:pt>
                <c:pt idx="27">
                  <c:v>چادگان</c:v>
                </c:pt>
              </c:strCache>
            </c:strRef>
          </c:cat>
          <c:val>
            <c:numRef>
              <c:f>'[Chart in Microsoft PowerPoint]Sheet1'!$C$280:$C$307</c:f>
              <c:numCache>
                <c:formatCode>0.00</c:formatCode>
                <c:ptCount val="28"/>
                <c:pt idx="0">
                  <c:v>70.8</c:v>
                </c:pt>
                <c:pt idx="1">
                  <c:v>83.896103896103895</c:v>
                </c:pt>
                <c:pt idx="2">
                  <c:v>71.984047856430706</c:v>
                </c:pt>
                <c:pt idx="3">
                  <c:v>76.895306859205775</c:v>
                </c:pt>
                <c:pt idx="4">
                  <c:v>68.247863247863251</c:v>
                </c:pt>
                <c:pt idx="5">
                  <c:v>72.252747252747255</c:v>
                </c:pt>
                <c:pt idx="6">
                  <c:v>68.724832214765101</c:v>
                </c:pt>
                <c:pt idx="7">
                  <c:v>66.666666666666657</c:v>
                </c:pt>
                <c:pt idx="8">
                  <c:v>75.757575757575751</c:v>
                </c:pt>
                <c:pt idx="9">
                  <c:v>65.306122448979593</c:v>
                </c:pt>
                <c:pt idx="10">
                  <c:v>64.788732394366207</c:v>
                </c:pt>
                <c:pt idx="11">
                  <c:v>64.871481028151777</c:v>
                </c:pt>
                <c:pt idx="12">
                  <c:v>69.268292682926827</c:v>
                </c:pt>
                <c:pt idx="13">
                  <c:v>66.32443531827515</c:v>
                </c:pt>
                <c:pt idx="14">
                  <c:v>68.396226415094347</c:v>
                </c:pt>
                <c:pt idx="15">
                  <c:v>64.884090718888615</c:v>
                </c:pt>
                <c:pt idx="16">
                  <c:v>64.2925430210325</c:v>
                </c:pt>
                <c:pt idx="17">
                  <c:v>62.820512820512818</c:v>
                </c:pt>
                <c:pt idx="18">
                  <c:v>66.145660126371794</c:v>
                </c:pt>
                <c:pt idx="19">
                  <c:v>64.80446927374301</c:v>
                </c:pt>
                <c:pt idx="20">
                  <c:v>55.891238670694868</c:v>
                </c:pt>
                <c:pt idx="21">
                  <c:v>62.544674767691212</c:v>
                </c:pt>
                <c:pt idx="22">
                  <c:v>60.306406685236766</c:v>
                </c:pt>
                <c:pt idx="23">
                  <c:v>56.770186335403729</c:v>
                </c:pt>
                <c:pt idx="24">
                  <c:v>60.924369747899156</c:v>
                </c:pt>
                <c:pt idx="25">
                  <c:v>60.12068019747668</c:v>
                </c:pt>
                <c:pt idx="26">
                  <c:v>55.118110236220474</c:v>
                </c:pt>
                <c:pt idx="27">
                  <c:v>51.864406779661024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01-4164-9D9F-98FBA3594B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788965856"/>
        <c:axId val="-1788972384"/>
      </c:barChart>
      <c:catAx>
        <c:axId val="-178896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88972384"/>
        <c:crosses val="autoZero"/>
        <c:auto val="1"/>
        <c:lblAlgn val="ctr"/>
        <c:lblOffset val="100"/>
        <c:noMultiLvlLbl val="0"/>
      </c:catAx>
      <c:valAx>
        <c:axId val="-1788972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88965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درصد</a:t>
            </a:r>
            <a:r>
              <a:rPr lang="en-US" b="1" dirty="0">
                <a:solidFill>
                  <a:srgbClr val="C00000"/>
                </a:solidFill>
              </a:rPr>
              <a:t> A1c </a:t>
            </a:r>
            <a:r>
              <a:rPr lang="fa-IR" b="1" dirty="0">
                <a:solidFill>
                  <a:srgbClr val="C00000"/>
                </a:solidFill>
              </a:rPr>
              <a:t>مطلوب به تعداد مراقبت انجام شده پزشک در بیماران مبتلا به دیابت </a:t>
            </a:r>
          </a:p>
          <a:p>
            <a:pPr>
              <a:defRPr b="1">
                <a:solidFill>
                  <a:srgbClr val="C00000"/>
                </a:solidFill>
              </a:defRPr>
            </a:pPr>
            <a:r>
              <a:rPr lang="fa-IR" b="1" dirty="0">
                <a:solidFill>
                  <a:srgbClr val="C00000"/>
                </a:solidFill>
              </a:rPr>
              <a:t>تا زمستان</a:t>
            </a:r>
            <a:r>
              <a:rPr lang="fa-IR" b="1" baseline="0" dirty="0">
                <a:solidFill>
                  <a:srgbClr val="C00000"/>
                </a:solidFill>
              </a:rPr>
              <a:t> </a:t>
            </a:r>
            <a:r>
              <a:rPr lang="fa-IR" b="1" dirty="0">
                <a:solidFill>
                  <a:srgbClr val="C00000"/>
                </a:solidFill>
              </a:rPr>
              <a:t>1404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3920572828130973"/>
          <c:y val="3.80728286802302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0055287898235549E-2"/>
          <c:y val="0.11257774737442371"/>
          <c:w val="0.92994471210176444"/>
          <c:h val="0.6772071013119147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دیابت کنترل به مراقبت شده'!$K$3:$AO$3</c:f>
              <c:strCache>
                <c:ptCount val="31"/>
                <c:pt idx="0">
                  <c:v>سه ماه دوم 97</c:v>
                </c:pt>
                <c:pt idx="1">
                  <c:v>سه ماهه سوم 97</c:v>
                </c:pt>
                <c:pt idx="2">
                  <c:v>سه ماهه چهارم  97</c:v>
                </c:pt>
                <c:pt idx="3">
                  <c:v>سه ماهه اول  98 </c:v>
                </c:pt>
                <c:pt idx="4">
                  <c:v>سه ماه دوم  98</c:v>
                </c:pt>
                <c:pt idx="5">
                  <c:v>سه ماهه سوم  98</c:v>
                </c:pt>
                <c:pt idx="6">
                  <c:v>سه ماهه چهارم  98</c:v>
                </c:pt>
                <c:pt idx="7">
                  <c:v>سه ماهه اول  99 </c:v>
                </c:pt>
                <c:pt idx="8">
                  <c:v>سه ماه دوم  99</c:v>
                </c:pt>
                <c:pt idx="9">
                  <c:v>سه ماهه سوم  99</c:v>
                </c:pt>
                <c:pt idx="10">
                  <c:v>سه ماهه چهارم 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 1404</c:v>
                </c:pt>
                <c:pt idx="29">
                  <c:v>پاییز 1404</c:v>
                </c:pt>
                <c:pt idx="30">
                  <c:v>زمستان 1404</c:v>
                </c:pt>
              </c:strCache>
            </c:strRef>
          </c:cat>
          <c:val>
            <c:numRef>
              <c:f>'درصد دیابت کنترل به مراقبت شده'!$K$31:$AO$31</c:f>
              <c:numCache>
                <c:formatCode>0.0</c:formatCode>
                <c:ptCount val="31"/>
                <c:pt idx="0">
                  <c:v>56.365727429557225</c:v>
                </c:pt>
                <c:pt idx="1">
                  <c:v>46.498875140607424</c:v>
                </c:pt>
                <c:pt idx="2">
                  <c:v>29.585001225390084</c:v>
                </c:pt>
                <c:pt idx="3">
                  <c:v>23.151866466459474</c:v>
                </c:pt>
                <c:pt idx="4">
                  <c:v>21.850217226398179</c:v>
                </c:pt>
                <c:pt idx="5">
                  <c:v>20.366207182157016</c:v>
                </c:pt>
                <c:pt idx="6">
                  <c:v>19.604021052045333</c:v>
                </c:pt>
                <c:pt idx="7">
                  <c:v>16.019965535682452</c:v>
                </c:pt>
                <c:pt idx="8">
                  <c:v>20.523151304779024</c:v>
                </c:pt>
                <c:pt idx="9">
                  <c:v>17.153886646780137</c:v>
                </c:pt>
                <c:pt idx="10">
                  <c:v>17.615024579788642</c:v>
                </c:pt>
                <c:pt idx="11">
                  <c:v>15.896841495218778</c:v>
                </c:pt>
                <c:pt idx="12">
                  <c:v>18.704119395741067</c:v>
                </c:pt>
                <c:pt idx="13">
                  <c:v>17.821082688175206</c:v>
                </c:pt>
                <c:pt idx="14">
                  <c:v>19.762281600099307</c:v>
                </c:pt>
                <c:pt idx="15">
                  <c:v>22.8</c:v>
                </c:pt>
                <c:pt idx="16">
                  <c:v>23.58</c:v>
                </c:pt>
                <c:pt idx="17">
                  <c:v>24.66</c:v>
                </c:pt>
                <c:pt idx="18">
                  <c:v>23.58</c:v>
                </c:pt>
                <c:pt idx="19">
                  <c:v>23.6</c:v>
                </c:pt>
                <c:pt idx="20">
                  <c:v>22.01</c:v>
                </c:pt>
                <c:pt idx="21">
                  <c:v>20.75</c:v>
                </c:pt>
                <c:pt idx="22">
                  <c:v>20.2</c:v>
                </c:pt>
                <c:pt idx="23">
                  <c:v>23.12</c:v>
                </c:pt>
                <c:pt idx="24">
                  <c:v>22.17</c:v>
                </c:pt>
                <c:pt idx="25">
                  <c:v>25.29</c:v>
                </c:pt>
                <c:pt idx="26">
                  <c:v>26.72</c:v>
                </c:pt>
                <c:pt idx="27" formatCode="0.00">
                  <c:v>24.723896010788113</c:v>
                </c:pt>
                <c:pt idx="28">
                  <c:v>27.55</c:v>
                </c:pt>
                <c:pt idx="29">
                  <c:v>26.31</c:v>
                </c:pt>
                <c:pt idx="30" formatCode="General">
                  <c:v>24.74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65-4BBC-AA6D-7F8FC2367A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338147360"/>
        <c:axId val="-1295910848"/>
      </c:barChart>
      <c:catAx>
        <c:axId val="-1338147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295910848"/>
        <c:crosses val="autoZero"/>
        <c:auto val="1"/>
        <c:lblAlgn val="ctr"/>
        <c:lblOffset val="100"/>
        <c:noMultiLvlLbl val="0"/>
      </c:catAx>
      <c:valAx>
        <c:axId val="-12959108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1338147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بیماران مبتلا به دیابت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کنترل شده به بیماران مراقبت شده به تفکیک شهرستان ها </a:t>
            </a:r>
            <a:r>
              <a:rPr lang="fa-IR" sz="2000" b="1" dirty="0" smtClean="0">
                <a:solidFill>
                  <a:srgbClr val="FF0000"/>
                </a:solidFill>
              </a:rPr>
              <a:t>درزمستان1404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Sheet1!$B$339</c:f>
              <c:strCache>
                <c:ptCount val="1"/>
                <c:pt idx="0">
                  <c:v>درصد A1c مطلوب به تعداد مراقبت انجام شده پزشک(دیابت کنترل شده)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25-43CB-8075-E743290F5333}"/>
              </c:ext>
            </c:extLst>
          </c:dPt>
          <c:dPt>
            <c:idx val="18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7C0-46F0-B33A-5F02E6464756}"/>
              </c:ext>
            </c:extLst>
          </c:dPt>
          <c:dPt>
            <c:idx val="2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7C0-46F0-B33A-5F02E6464756}"/>
              </c:ext>
            </c:extLst>
          </c:dPt>
          <c:dPt>
            <c:idx val="2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7C0-46F0-B33A-5F02E6464756}"/>
              </c:ext>
            </c:extLst>
          </c:dPt>
          <c:dPt>
            <c:idx val="2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E59-4412-8A50-1DB0D683EF87}"/>
              </c:ext>
            </c:extLst>
          </c:dPt>
          <c:dPt>
            <c:idx val="2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7C0-46F0-B33A-5F02E6464756}"/>
              </c:ext>
            </c:extLst>
          </c:dPt>
          <c:dLbls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E25-43CB-8075-E743290F5333}"/>
                </c:ext>
              </c:extLst>
            </c:dLbl>
            <c:dLbl>
              <c:idx val="2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77C0-46F0-B33A-5F02E64647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Sheet1!$A$340:$A$367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هرند</c:v>
                </c:pt>
                <c:pt idx="4">
                  <c:v>بوئین و میاندشت</c:v>
                </c:pt>
                <c:pt idx="5">
                  <c:v>فلاورجان</c:v>
                </c:pt>
                <c:pt idx="6">
                  <c:v>کوهپایه</c:v>
                </c:pt>
                <c:pt idx="7">
                  <c:v>نائین</c:v>
                </c:pt>
                <c:pt idx="8">
                  <c:v>نجف آباد</c:v>
                </c:pt>
                <c:pt idx="9">
                  <c:v>فریدونشهر</c:v>
                </c:pt>
                <c:pt idx="10">
                  <c:v>اصفهان 2</c:v>
                </c:pt>
                <c:pt idx="11">
                  <c:v>شهرضا</c:v>
                </c:pt>
                <c:pt idx="12">
                  <c:v>خور و بیابانک</c:v>
                </c:pt>
                <c:pt idx="13">
                  <c:v>استان</c:v>
                </c:pt>
                <c:pt idx="14">
                  <c:v>اردستان</c:v>
                </c:pt>
                <c:pt idx="15">
                  <c:v>لنجان</c:v>
                </c:pt>
                <c:pt idx="16">
                  <c:v>برخوار</c:v>
                </c:pt>
                <c:pt idx="17">
                  <c:v>جرقویه</c:v>
                </c:pt>
                <c:pt idx="18">
                  <c:v>خمینی شهر</c:v>
                </c:pt>
                <c:pt idx="19">
                  <c:v>مبارکه</c:v>
                </c:pt>
                <c:pt idx="20">
                  <c:v>اصفهان 1</c:v>
                </c:pt>
                <c:pt idx="21">
                  <c:v>تیران و کرون</c:v>
                </c:pt>
                <c:pt idx="22">
                  <c:v>چادگان</c:v>
                </c:pt>
                <c:pt idx="23">
                  <c:v>نطنز</c:v>
                </c:pt>
                <c:pt idx="24">
                  <c:v>سمیرم</c:v>
                </c:pt>
                <c:pt idx="25">
                  <c:v>گلپایگان</c:v>
                </c:pt>
                <c:pt idx="26">
                  <c:v>ورزنه</c:v>
                </c:pt>
                <c:pt idx="27">
                  <c:v>شاهین شهر و میمه</c:v>
                </c:pt>
              </c:strCache>
            </c:strRef>
          </c:cat>
          <c:val>
            <c:numRef>
              <c:f>Sheet1!$B$340:$B$367</c:f>
              <c:numCache>
                <c:formatCode>0.00</c:formatCode>
                <c:ptCount val="28"/>
                <c:pt idx="0">
                  <c:v>58.122743682310471</c:v>
                </c:pt>
                <c:pt idx="1">
                  <c:v>48.59392575928009</c:v>
                </c:pt>
                <c:pt idx="2">
                  <c:v>45.417095777548916</c:v>
                </c:pt>
                <c:pt idx="3">
                  <c:v>43.110236220472444</c:v>
                </c:pt>
                <c:pt idx="4">
                  <c:v>36.596385542168676</c:v>
                </c:pt>
                <c:pt idx="5">
                  <c:v>36.330200245198199</c:v>
                </c:pt>
                <c:pt idx="6">
                  <c:v>34.036144578313255</c:v>
                </c:pt>
                <c:pt idx="7">
                  <c:v>33.558178752107928</c:v>
                </c:pt>
                <c:pt idx="8">
                  <c:v>30.582397492817968</c:v>
                </c:pt>
                <c:pt idx="9">
                  <c:v>29.951690821256037</c:v>
                </c:pt>
                <c:pt idx="10">
                  <c:v>25.984501027993041</c:v>
                </c:pt>
                <c:pt idx="11">
                  <c:v>25.142857142857146</c:v>
                </c:pt>
                <c:pt idx="12">
                  <c:v>24.80127186009539</c:v>
                </c:pt>
                <c:pt idx="13">
                  <c:v>24.739505247376311</c:v>
                </c:pt>
                <c:pt idx="14">
                  <c:v>23.791417707767518</c:v>
                </c:pt>
                <c:pt idx="15">
                  <c:v>23.455272056563174</c:v>
                </c:pt>
                <c:pt idx="16">
                  <c:v>21.008771929824562</c:v>
                </c:pt>
                <c:pt idx="17">
                  <c:v>20.127388535031848</c:v>
                </c:pt>
                <c:pt idx="18">
                  <c:v>19.677598665925515</c:v>
                </c:pt>
                <c:pt idx="19">
                  <c:v>18.982118294360383</c:v>
                </c:pt>
                <c:pt idx="20">
                  <c:v>17.769301591477049</c:v>
                </c:pt>
                <c:pt idx="21">
                  <c:v>16.701461377870565</c:v>
                </c:pt>
                <c:pt idx="22">
                  <c:v>14.485981308411214</c:v>
                </c:pt>
                <c:pt idx="23">
                  <c:v>14.251207729468598</c:v>
                </c:pt>
                <c:pt idx="24">
                  <c:v>13.746369796708615</c:v>
                </c:pt>
                <c:pt idx="25">
                  <c:v>12.985938792390407</c:v>
                </c:pt>
                <c:pt idx="26">
                  <c:v>10.112359550561797</c:v>
                </c:pt>
                <c:pt idx="27">
                  <c:v>9.9966227625802091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64-4668-BB19-E96782A1F5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95916288"/>
        <c:axId val="-1295913024"/>
      </c:barChart>
      <c:catAx>
        <c:axId val="-129591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295913024"/>
        <c:crosses val="autoZero"/>
        <c:auto val="1"/>
        <c:lblAlgn val="ctr"/>
        <c:lblOffset val="100"/>
        <c:noMultiLvlLbl val="0"/>
      </c:catAx>
      <c:valAx>
        <c:axId val="-1295913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295916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درصد بیماران مبتلا به دیابت کنترل</a:t>
            </a:r>
            <a:r>
              <a:rPr lang="fa-IR" sz="2000" b="1" baseline="0" dirty="0">
                <a:solidFill>
                  <a:srgbClr val="FF0000"/>
                </a:solidFill>
              </a:rPr>
              <a:t> شده به مراقبت شده به تفکیک شهرستان ها در فصل زمستان و فصل پاییز1404</a:t>
            </a:r>
            <a:endParaRPr lang="en-US" sz="2000" b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3168574854417756"/>
          <c:y val="1.04890039724418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PowerPoint]Sheet1'!$B$309</c:f>
              <c:strCache>
                <c:ptCount val="1"/>
                <c:pt idx="0">
                  <c:v>درصد A1c مطلوب به تعداد مراقبت انجام شده پزشک(دیابت کنترل شده)زمستان1404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B2B-4D56-9E8A-57B28F74E6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PowerPoint]Sheet1'!$A$310:$A$337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هرند</c:v>
                </c:pt>
                <c:pt idx="4">
                  <c:v>بوئین و میاندشت</c:v>
                </c:pt>
                <c:pt idx="5">
                  <c:v>فلاورجان</c:v>
                </c:pt>
                <c:pt idx="6">
                  <c:v>کوهپایه</c:v>
                </c:pt>
                <c:pt idx="7">
                  <c:v>نائین</c:v>
                </c:pt>
                <c:pt idx="8">
                  <c:v>نجف آباد</c:v>
                </c:pt>
                <c:pt idx="9">
                  <c:v>فریدونشهر</c:v>
                </c:pt>
                <c:pt idx="10">
                  <c:v>اصفهان 2</c:v>
                </c:pt>
                <c:pt idx="11">
                  <c:v>شهرضا</c:v>
                </c:pt>
                <c:pt idx="12">
                  <c:v>خور و بیابانک</c:v>
                </c:pt>
                <c:pt idx="13">
                  <c:v>استان</c:v>
                </c:pt>
                <c:pt idx="14">
                  <c:v>اردستان</c:v>
                </c:pt>
                <c:pt idx="15">
                  <c:v>لنجان</c:v>
                </c:pt>
                <c:pt idx="16">
                  <c:v>برخوار</c:v>
                </c:pt>
                <c:pt idx="17">
                  <c:v>جرقویه</c:v>
                </c:pt>
                <c:pt idx="18">
                  <c:v>خمینی شهر</c:v>
                </c:pt>
                <c:pt idx="19">
                  <c:v>مبارکه</c:v>
                </c:pt>
                <c:pt idx="20">
                  <c:v>اصفهان 1</c:v>
                </c:pt>
                <c:pt idx="21">
                  <c:v>تیران و کرون</c:v>
                </c:pt>
                <c:pt idx="22">
                  <c:v>چادگان</c:v>
                </c:pt>
                <c:pt idx="23">
                  <c:v>نطنز</c:v>
                </c:pt>
                <c:pt idx="24">
                  <c:v>سمیرم</c:v>
                </c:pt>
                <c:pt idx="25">
                  <c:v>گلپایگان</c:v>
                </c:pt>
                <c:pt idx="26">
                  <c:v>ورزنه</c:v>
                </c:pt>
                <c:pt idx="27">
                  <c:v>شاهین شهر و میمه</c:v>
                </c:pt>
              </c:strCache>
            </c:strRef>
          </c:cat>
          <c:val>
            <c:numRef>
              <c:f>'[Chart in Microsoft PowerPoint]Sheet1'!$B$310:$B$337</c:f>
              <c:numCache>
                <c:formatCode>0.00</c:formatCode>
                <c:ptCount val="28"/>
                <c:pt idx="0">
                  <c:v>58.122743682310471</c:v>
                </c:pt>
                <c:pt idx="1">
                  <c:v>48.59392575928009</c:v>
                </c:pt>
                <c:pt idx="2">
                  <c:v>45.417095777548916</c:v>
                </c:pt>
                <c:pt idx="3">
                  <c:v>43.110236220472444</c:v>
                </c:pt>
                <c:pt idx="4">
                  <c:v>36.596385542168676</c:v>
                </c:pt>
                <c:pt idx="5">
                  <c:v>36.330200245198199</c:v>
                </c:pt>
                <c:pt idx="6">
                  <c:v>34.036144578313255</c:v>
                </c:pt>
                <c:pt idx="7">
                  <c:v>33.558178752107928</c:v>
                </c:pt>
                <c:pt idx="8">
                  <c:v>30.582397492817968</c:v>
                </c:pt>
                <c:pt idx="9">
                  <c:v>29.951690821256037</c:v>
                </c:pt>
                <c:pt idx="10">
                  <c:v>25.984501027993041</c:v>
                </c:pt>
                <c:pt idx="11">
                  <c:v>25.142857142857146</c:v>
                </c:pt>
                <c:pt idx="12">
                  <c:v>24.80127186009539</c:v>
                </c:pt>
                <c:pt idx="13">
                  <c:v>24.739505247376311</c:v>
                </c:pt>
                <c:pt idx="14">
                  <c:v>23.791417707767518</c:v>
                </c:pt>
                <c:pt idx="15">
                  <c:v>23.455272056563174</c:v>
                </c:pt>
                <c:pt idx="16">
                  <c:v>21.008771929824562</c:v>
                </c:pt>
                <c:pt idx="17">
                  <c:v>20.127388535031848</c:v>
                </c:pt>
                <c:pt idx="18">
                  <c:v>19.677598665925515</c:v>
                </c:pt>
                <c:pt idx="19">
                  <c:v>18.982118294360383</c:v>
                </c:pt>
                <c:pt idx="20">
                  <c:v>17.769301591477049</c:v>
                </c:pt>
                <c:pt idx="21">
                  <c:v>16.701461377870565</c:v>
                </c:pt>
                <c:pt idx="22">
                  <c:v>14.485981308411214</c:v>
                </c:pt>
                <c:pt idx="23">
                  <c:v>14.251207729468598</c:v>
                </c:pt>
                <c:pt idx="24">
                  <c:v>13.746369796708615</c:v>
                </c:pt>
                <c:pt idx="25">
                  <c:v>12.985938792390407</c:v>
                </c:pt>
                <c:pt idx="26">
                  <c:v>10.112359550561797</c:v>
                </c:pt>
                <c:pt idx="27">
                  <c:v>9.9966227625802091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02-4E3F-B408-91E1CD6800C3}"/>
            </c:ext>
          </c:extLst>
        </c:ser>
        <c:ser>
          <c:idx val="1"/>
          <c:order val="1"/>
          <c:tx>
            <c:strRef>
              <c:f>'[Chart in Microsoft PowerPoint]Sheet1'!$C$309</c:f>
              <c:strCache>
                <c:ptCount val="1"/>
                <c:pt idx="0">
                  <c:v>درصد A1c مطلوب به تعداد مراقبت انجام شده پزشک(دیابت کنترل شده)پاییز1404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B2B-4D56-9E8A-57B28F74E6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PowerPoint]Sheet1'!$A$310:$A$337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هرند</c:v>
                </c:pt>
                <c:pt idx="4">
                  <c:v>بوئین و میاندشت</c:v>
                </c:pt>
                <c:pt idx="5">
                  <c:v>فلاورجان</c:v>
                </c:pt>
                <c:pt idx="6">
                  <c:v>کوهپایه</c:v>
                </c:pt>
                <c:pt idx="7">
                  <c:v>نائین</c:v>
                </c:pt>
                <c:pt idx="8">
                  <c:v>نجف آباد</c:v>
                </c:pt>
                <c:pt idx="9">
                  <c:v>فریدونشهر</c:v>
                </c:pt>
                <c:pt idx="10">
                  <c:v>اصفهان 2</c:v>
                </c:pt>
                <c:pt idx="11">
                  <c:v>شهرضا</c:v>
                </c:pt>
                <c:pt idx="12">
                  <c:v>خور و بیابانک</c:v>
                </c:pt>
                <c:pt idx="13">
                  <c:v>استان</c:v>
                </c:pt>
                <c:pt idx="14">
                  <c:v>اردستان</c:v>
                </c:pt>
                <c:pt idx="15">
                  <c:v>لنجان</c:v>
                </c:pt>
                <c:pt idx="16">
                  <c:v>برخوار</c:v>
                </c:pt>
                <c:pt idx="17">
                  <c:v>جرقویه</c:v>
                </c:pt>
                <c:pt idx="18">
                  <c:v>خمینی شهر</c:v>
                </c:pt>
                <c:pt idx="19">
                  <c:v>مبارکه</c:v>
                </c:pt>
                <c:pt idx="20">
                  <c:v>اصفهان 1</c:v>
                </c:pt>
                <c:pt idx="21">
                  <c:v>تیران و کرون</c:v>
                </c:pt>
                <c:pt idx="22">
                  <c:v>چادگان</c:v>
                </c:pt>
                <c:pt idx="23">
                  <c:v>نطنز</c:v>
                </c:pt>
                <c:pt idx="24">
                  <c:v>سمیرم</c:v>
                </c:pt>
                <c:pt idx="25">
                  <c:v>گلپایگان</c:v>
                </c:pt>
                <c:pt idx="26">
                  <c:v>ورزنه</c:v>
                </c:pt>
                <c:pt idx="27">
                  <c:v>شاهین شهر و میمه</c:v>
                </c:pt>
              </c:strCache>
            </c:strRef>
          </c:cat>
          <c:val>
            <c:numRef>
              <c:f>'[Chart in Microsoft PowerPoint]Sheet1'!$C$310:$C$337</c:f>
              <c:numCache>
                <c:formatCode>0.00</c:formatCode>
                <c:ptCount val="28"/>
                <c:pt idx="0">
                  <c:v>47.313237221494106</c:v>
                </c:pt>
                <c:pt idx="1">
                  <c:v>43.587270973963356</c:v>
                </c:pt>
                <c:pt idx="2">
                  <c:v>49.853943524829603</c:v>
                </c:pt>
                <c:pt idx="3">
                  <c:v>32.921174652241113</c:v>
                </c:pt>
                <c:pt idx="4">
                  <c:v>43.979933110367888</c:v>
                </c:pt>
                <c:pt idx="5">
                  <c:v>30.058347449651794</c:v>
                </c:pt>
                <c:pt idx="6">
                  <c:v>36.315789473684212</c:v>
                </c:pt>
                <c:pt idx="7">
                  <c:v>42.372881355932201</c:v>
                </c:pt>
                <c:pt idx="8">
                  <c:v>30.443639655952921</c:v>
                </c:pt>
                <c:pt idx="9">
                  <c:v>42.222222222222221</c:v>
                </c:pt>
                <c:pt idx="10">
                  <c:v>26.449468085106382</c:v>
                </c:pt>
                <c:pt idx="11">
                  <c:v>26.985111662531018</c:v>
                </c:pt>
                <c:pt idx="12">
                  <c:v>25.059665871121716</c:v>
                </c:pt>
                <c:pt idx="13">
                  <c:v>26.308556303975294</c:v>
                </c:pt>
                <c:pt idx="14">
                  <c:v>25.929549902152644</c:v>
                </c:pt>
                <c:pt idx="15">
                  <c:v>25.872264931992905</c:v>
                </c:pt>
                <c:pt idx="16">
                  <c:v>18.346045764753111</c:v>
                </c:pt>
                <c:pt idx="17">
                  <c:v>20.141843971631207</c:v>
                </c:pt>
                <c:pt idx="18">
                  <c:v>25.553742131032877</c:v>
                </c:pt>
                <c:pt idx="19">
                  <c:v>22.160664819944596</c:v>
                </c:pt>
                <c:pt idx="20">
                  <c:v>20.224194301728165</c:v>
                </c:pt>
                <c:pt idx="21">
                  <c:v>27.097315436241608</c:v>
                </c:pt>
                <c:pt idx="22">
                  <c:v>23.21699544764795</c:v>
                </c:pt>
                <c:pt idx="23">
                  <c:v>25.108225108225106</c:v>
                </c:pt>
                <c:pt idx="24">
                  <c:v>17.251461988304094</c:v>
                </c:pt>
                <c:pt idx="25">
                  <c:v>13.328530259365994</c:v>
                </c:pt>
                <c:pt idx="26">
                  <c:v>14.369501466275661</c:v>
                </c:pt>
                <c:pt idx="27">
                  <c:v>15.220433869839049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02-4E3F-B408-91E1CD6800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921993072"/>
        <c:axId val="-1922000688"/>
      </c:barChart>
      <c:catAx>
        <c:axId val="-1921993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2000688"/>
        <c:crosses val="autoZero"/>
        <c:auto val="1"/>
        <c:lblAlgn val="ctr"/>
        <c:lblOffset val="100"/>
        <c:noMultiLvlLbl val="0"/>
      </c:catAx>
      <c:valAx>
        <c:axId val="-1922000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1993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200" b="1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روند فصلی درصد بیماران مبتلا به دیابت با کنترل مطلوب قند به کل بیماران شناسایی شده در استان</a:t>
            </a:r>
          </a:p>
          <a:p>
            <a:pPr>
              <a:defRPr/>
            </a:pPr>
            <a:r>
              <a:rPr lang="fa-IR" sz="2200" b="1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تا پایان زمستان 1404</a:t>
            </a:r>
            <a:endParaRPr lang="en-US" sz="2200" b="1" kern="12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c:rich>
      </c:tx>
      <c:layout>
        <c:manualLayout>
          <c:xMode val="edge"/>
          <c:yMode val="edge"/>
          <c:x val="0.15845655235714473"/>
          <c:y val="1.2715249688783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477242874721164E-2"/>
          <c:y val="0.15712858601216301"/>
          <c:w val="0.96252275712527879"/>
          <c:h val="0.6173220221452632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A1Cکنترل شده به کل بیم (2'!$H$3:$AO$3</c:f>
              <c:strCache>
                <c:ptCount val="34"/>
                <c:pt idx="0">
                  <c:v>سه ماهه سوم  96</c:v>
                </c:pt>
                <c:pt idx="1">
                  <c:v>سه ماهه چهارم  96</c:v>
                </c:pt>
                <c:pt idx="2">
                  <c:v>سه ماهه اول  97 </c:v>
                </c:pt>
                <c:pt idx="3">
                  <c:v>سه ماه دوم  97</c:v>
                </c:pt>
                <c:pt idx="4">
                  <c:v>سه ماهه سوم  97</c:v>
                </c:pt>
                <c:pt idx="5">
                  <c:v>سه ماهه چهارم  97</c:v>
                </c:pt>
                <c:pt idx="6">
                  <c:v>سه ماهه اول  98 </c:v>
                </c:pt>
                <c:pt idx="7">
                  <c:v>سه ماه دوم  98</c:v>
                </c:pt>
                <c:pt idx="8">
                  <c:v>سه ماهه سوم 98</c:v>
                </c:pt>
                <c:pt idx="9">
                  <c:v>سه ماهه چهارم 98</c:v>
                </c:pt>
                <c:pt idx="10">
                  <c:v>سه ماهه اول  99 </c:v>
                </c:pt>
                <c:pt idx="11">
                  <c:v>سه ماه دوم  99</c:v>
                </c:pt>
                <c:pt idx="12">
                  <c:v>سه ماهه سوم 99</c:v>
                </c:pt>
                <c:pt idx="13">
                  <c:v>سه ماهه چهارم 99</c:v>
                </c:pt>
                <c:pt idx="14">
                  <c:v>سه ماهه اول 1400</c:v>
                </c:pt>
                <c:pt idx="15">
                  <c:v>سه ماهه دوم  1400</c:v>
                </c:pt>
                <c:pt idx="16">
                  <c:v>سه ماهه سوم  1400</c:v>
                </c:pt>
                <c:pt idx="17">
                  <c:v>سه ماهه چهارم 1400</c:v>
                </c:pt>
                <c:pt idx="18">
                  <c:v>سه ماهه اول  1401</c:v>
                </c:pt>
                <c:pt idx="19">
                  <c:v>سه ماهه دوم1401</c:v>
                </c:pt>
                <c:pt idx="20">
                  <c:v>سه ماهه سوم  1401</c:v>
                </c:pt>
                <c:pt idx="21">
                  <c:v>سه ماهه چهارم 1401</c:v>
                </c:pt>
                <c:pt idx="22">
                  <c:v>سه ماهه اول 1402</c:v>
                </c:pt>
                <c:pt idx="23">
                  <c:v>سه ماهه دوم 1402</c:v>
                </c:pt>
                <c:pt idx="24">
                  <c:v>سه ماهه سوم 1402</c:v>
                </c:pt>
                <c:pt idx="25">
                  <c:v>سه ماهه چهارم 1402</c:v>
                </c:pt>
                <c:pt idx="26">
                  <c:v>بهار1403</c:v>
                </c:pt>
                <c:pt idx="27">
                  <c:v>تابستان1403</c:v>
                </c:pt>
                <c:pt idx="28">
                  <c:v>پاییز 1403</c:v>
                </c:pt>
                <c:pt idx="29">
                  <c:v>زمستان 1403</c:v>
                </c:pt>
                <c:pt idx="30">
                  <c:v>بهار 1404</c:v>
                </c:pt>
                <c:pt idx="31">
                  <c:v>تابستان 1404</c:v>
                </c:pt>
                <c:pt idx="32">
                  <c:v>پاییز 1404</c:v>
                </c:pt>
                <c:pt idx="33">
                  <c:v>زمستان 1404</c:v>
                </c:pt>
              </c:strCache>
            </c:strRef>
          </c:cat>
          <c:val>
            <c:numRef>
              <c:f>'درصد A1Cکنترل شده به کل بیم (2'!$H$31:$AO$31</c:f>
              <c:numCache>
                <c:formatCode>0.0</c:formatCode>
                <c:ptCount val="34"/>
                <c:pt idx="0">
                  <c:v>4.0031108902763073</c:v>
                </c:pt>
                <c:pt idx="1">
                  <c:v>4.8724609445466678</c:v>
                </c:pt>
                <c:pt idx="2">
                  <c:v>4.3035697377142315</c:v>
                </c:pt>
                <c:pt idx="3">
                  <c:v>7.1510906835923249</c:v>
                </c:pt>
                <c:pt idx="4">
                  <c:v>8.5493065160347967</c:v>
                </c:pt>
                <c:pt idx="5">
                  <c:v>8.2144396307301477</c:v>
                </c:pt>
                <c:pt idx="6">
                  <c:v>6.7155561858071842</c:v>
                </c:pt>
                <c:pt idx="7">
                  <c:v>5.8737927071167713</c:v>
                </c:pt>
                <c:pt idx="8">
                  <c:v>5.9381091197626485</c:v>
                </c:pt>
                <c:pt idx="9">
                  <c:v>5.6503523444146584</c:v>
                </c:pt>
                <c:pt idx="10">
                  <c:v>2.0609572443105808</c:v>
                </c:pt>
                <c:pt idx="11">
                  <c:v>4.8019259914577601</c:v>
                </c:pt>
                <c:pt idx="12">
                  <c:v>3.3818798214965229</c:v>
                </c:pt>
                <c:pt idx="13">
                  <c:v>4.0320461421323213</c:v>
                </c:pt>
                <c:pt idx="14">
                  <c:v>3.5265001767749813</c:v>
                </c:pt>
                <c:pt idx="15">
                  <c:v>3.8114901034776909</c:v>
                </c:pt>
                <c:pt idx="16">
                  <c:v>3.6278869086855949</c:v>
                </c:pt>
                <c:pt idx="17">
                  <c:v>3.7167170555756592</c:v>
                </c:pt>
                <c:pt idx="18">
                  <c:v>4.8383014461407488</c:v>
                </c:pt>
                <c:pt idx="19">
                  <c:v>5.35</c:v>
                </c:pt>
                <c:pt idx="20">
                  <c:v>6.33</c:v>
                </c:pt>
                <c:pt idx="21">
                  <c:v>5.66</c:v>
                </c:pt>
                <c:pt idx="22">
                  <c:v>5.86</c:v>
                </c:pt>
                <c:pt idx="23">
                  <c:v>5.31</c:v>
                </c:pt>
                <c:pt idx="24">
                  <c:v>5.5</c:v>
                </c:pt>
                <c:pt idx="25">
                  <c:v>5.22</c:v>
                </c:pt>
                <c:pt idx="26">
                  <c:v>5.67</c:v>
                </c:pt>
                <c:pt idx="27">
                  <c:v>5.8</c:v>
                </c:pt>
                <c:pt idx="28">
                  <c:v>6.8</c:v>
                </c:pt>
                <c:pt idx="29">
                  <c:v>6.2</c:v>
                </c:pt>
                <c:pt idx="30">
                  <c:v>6</c:v>
                </c:pt>
                <c:pt idx="31">
                  <c:v>6.28</c:v>
                </c:pt>
                <c:pt idx="32">
                  <c:v>6.35</c:v>
                </c:pt>
                <c:pt idx="33" formatCode="General">
                  <c:v>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77-447A-BD89-C6DF470BD03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295916832"/>
        <c:axId val="-1295915744"/>
      </c:barChart>
      <c:catAx>
        <c:axId val="-129591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900000" spcFirstLastPara="1" vertOverflow="ellipsis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295915744"/>
        <c:crosses val="autoZero"/>
        <c:auto val="1"/>
        <c:lblAlgn val="ctr"/>
        <c:lblOffset val="100"/>
        <c:noMultiLvlLbl val="0"/>
      </c:catAx>
      <c:valAx>
        <c:axId val="-12959157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129591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</a:t>
            </a:r>
            <a:r>
              <a:rPr lang="en-US" sz="2000" b="1" dirty="0">
                <a:solidFill>
                  <a:srgbClr val="FF0000"/>
                </a:solidFill>
              </a:rPr>
              <a:t>A1c </a:t>
            </a:r>
            <a:r>
              <a:rPr lang="fa-IR" sz="2000" b="1" dirty="0">
                <a:solidFill>
                  <a:srgbClr val="FF0000"/>
                </a:solidFill>
              </a:rPr>
              <a:t>مطلوب به تعداد کل </a:t>
            </a:r>
            <a:r>
              <a:rPr lang="fa-IR" sz="2000" b="1" dirty="0" smtClean="0">
                <a:solidFill>
                  <a:srgbClr val="FF0000"/>
                </a:solidFill>
              </a:rPr>
              <a:t>بیماران به تفکیک شهرستانها در زمستان 1404 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PowerPoint]Sheet3'!$B$168</c:f>
              <c:strCache>
                <c:ptCount val="1"/>
                <c:pt idx="0">
                  <c:v>درصد A1c مطلوب به تعداد کل بیماران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1C2-4B44-B3FB-398CC1FB9F2A}"/>
              </c:ext>
            </c:extLst>
          </c:dPt>
          <c:dLbls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1C2-4B44-B3FB-398CC1FB9F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PowerPoint]Sheet3'!$A$169:$A$196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بوئین و میاندشت</c:v>
                </c:pt>
                <c:pt idx="4">
                  <c:v>هرند</c:v>
                </c:pt>
                <c:pt idx="5">
                  <c:v>فریدونشهر</c:v>
                </c:pt>
                <c:pt idx="6">
                  <c:v>اردستان</c:v>
                </c:pt>
                <c:pt idx="7">
                  <c:v>فلاورجان</c:v>
                </c:pt>
                <c:pt idx="8">
                  <c:v>خور و بیابانک</c:v>
                </c:pt>
                <c:pt idx="9">
                  <c:v>نائین</c:v>
                </c:pt>
                <c:pt idx="10">
                  <c:v>کوهپایه</c:v>
                </c:pt>
                <c:pt idx="11">
                  <c:v>جرقویه</c:v>
                </c:pt>
                <c:pt idx="12">
                  <c:v>نجف آباد</c:v>
                </c:pt>
                <c:pt idx="13">
                  <c:v>برخوار</c:v>
                </c:pt>
                <c:pt idx="14">
                  <c:v>استان</c:v>
                </c:pt>
                <c:pt idx="15">
                  <c:v>چادگان</c:v>
                </c:pt>
                <c:pt idx="16">
                  <c:v>شهرضا</c:v>
                </c:pt>
                <c:pt idx="17">
                  <c:v>لنجان</c:v>
                </c:pt>
                <c:pt idx="18">
                  <c:v>مبارکه</c:v>
                </c:pt>
                <c:pt idx="19">
                  <c:v>سمیرم</c:v>
                </c:pt>
                <c:pt idx="20">
                  <c:v>نطنز</c:v>
                </c:pt>
                <c:pt idx="21">
                  <c:v>اصفهان 2</c:v>
                </c:pt>
                <c:pt idx="22">
                  <c:v>تیران و کرون</c:v>
                </c:pt>
                <c:pt idx="23">
                  <c:v>خمینی شهر</c:v>
                </c:pt>
                <c:pt idx="24">
                  <c:v>اصفهان 1</c:v>
                </c:pt>
                <c:pt idx="25">
                  <c:v>گلپایگان</c:v>
                </c:pt>
                <c:pt idx="26">
                  <c:v>شاهین شهر و میمه</c:v>
                </c:pt>
                <c:pt idx="27">
                  <c:v>ورزنه</c:v>
                </c:pt>
              </c:strCache>
            </c:strRef>
          </c:cat>
          <c:val>
            <c:numRef>
              <c:f>'[Chart in Microsoft PowerPoint]Sheet3'!$B$169:$B$196</c:f>
              <c:numCache>
                <c:formatCode>0.00</c:formatCode>
                <c:ptCount val="28"/>
                <c:pt idx="0">
                  <c:v>23.245740687265375</c:v>
                </c:pt>
                <c:pt idx="1">
                  <c:v>18.88937472671622</c:v>
                </c:pt>
                <c:pt idx="2">
                  <c:v>17.199687987519503</c:v>
                </c:pt>
                <c:pt idx="3">
                  <c:v>16.851595006934815</c:v>
                </c:pt>
                <c:pt idx="4">
                  <c:v>13.240628778718259</c:v>
                </c:pt>
                <c:pt idx="5">
                  <c:v>12.109375</c:v>
                </c:pt>
                <c:pt idx="6">
                  <c:v>10.19790454016298</c:v>
                </c:pt>
                <c:pt idx="7">
                  <c:v>10.085654319587043</c:v>
                </c:pt>
                <c:pt idx="8">
                  <c:v>9.5471236230110161</c:v>
                </c:pt>
                <c:pt idx="9">
                  <c:v>8.5042735042735043</c:v>
                </c:pt>
                <c:pt idx="10">
                  <c:v>6.5735892961023845</c:v>
                </c:pt>
                <c:pt idx="11">
                  <c:v>6.4754098360655741</c:v>
                </c:pt>
                <c:pt idx="12">
                  <c:v>5.5610960725649434</c:v>
                </c:pt>
                <c:pt idx="13">
                  <c:v>5.557489267896508</c:v>
                </c:pt>
                <c:pt idx="14">
                  <c:v>5.2942497573652672</c:v>
                </c:pt>
                <c:pt idx="15">
                  <c:v>5.183946488294314</c:v>
                </c:pt>
                <c:pt idx="16">
                  <c:v>4.9869658846197433</c:v>
                </c:pt>
                <c:pt idx="17">
                  <c:v>4.8373803334812653</c:v>
                </c:pt>
                <c:pt idx="18">
                  <c:v>4.618473895582329</c:v>
                </c:pt>
                <c:pt idx="19">
                  <c:v>4.2111506524317912</c:v>
                </c:pt>
                <c:pt idx="20">
                  <c:v>3.9846915803692031</c:v>
                </c:pt>
                <c:pt idx="21">
                  <c:v>3.7991953012995419</c:v>
                </c:pt>
                <c:pt idx="22">
                  <c:v>3.6003600360036003</c:v>
                </c:pt>
                <c:pt idx="23">
                  <c:v>3.4560187445084449</c:v>
                </c:pt>
                <c:pt idx="24">
                  <c:v>3.2237281664598645</c:v>
                </c:pt>
                <c:pt idx="25">
                  <c:v>2.8344466510200399</c:v>
                </c:pt>
                <c:pt idx="26">
                  <c:v>2.0952785446308488</c:v>
                </c:pt>
                <c:pt idx="27">
                  <c:v>1.9758507135016465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C2-4B44-B3FB-398CC1FB9F2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3026032"/>
        <c:axId val="73008560"/>
      </c:barChart>
      <c:catAx>
        <c:axId val="7302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008560"/>
        <c:crosses val="autoZero"/>
        <c:auto val="1"/>
        <c:lblAlgn val="ctr"/>
        <c:lblOffset val="100"/>
        <c:noMultiLvlLbl val="0"/>
      </c:catAx>
      <c:valAx>
        <c:axId val="73008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026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u="none" strike="noStrike" baseline="0">
                <a:solidFill>
                  <a:srgbClr val="FF0000"/>
                </a:solidFill>
                <a:effectLst/>
              </a:rPr>
              <a:t>   مقایسه درصد دیابت کنترل شده به تعداد کل بیماران به تفکیک شهرستانها درفصل زمستان و پاییز1404</a:t>
            </a:r>
            <a:endParaRPr lang="en-US" sz="180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PowerPoint]Sheet3'!$B$102</c:f>
              <c:strCache>
                <c:ptCount val="1"/>
                <c:pt idx="0">
                  <c:v>درصد A1c مطلوب به تعداد کل بیماران در زمستان1404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1DC-4583-895D-4E51FD35FB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PowerPoint]Sheet3'!$A$103:$A$130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بوئین و میاندشت</c:v>
                </c:pt>
                <c:pt idx="4">
                  <c:v>هرند</c:v>
                </c:pt>
                <c:pt idx="5">
                  <c:v>فریدونشهر</c:v>
                </c:pt>
                <c:pt idx="6">
                  <c:v>اردستان</c:v>
                </c:pt>
                <c:pt idx="7">
                  <c:v>فلاورجان</c:v>
                </c:pt>
                <c:pt idx="8">
                  <c:v>خور و بیابانک</c:v>
                </c:pt>
                <c:pt idx="9">
                  <c:v>نائین</c:v>
                </c:pt>
                <c:pt idx="10">
                  <c:v>کوهپایه</c:v>
                </c:pt>
                <c:pt idx="11">
                  <c:v>جرقویه</c:v>
                </c:pt>
                <c:pt idx="12">
                  <c:v>نجف آباد</c:v>
                </c:pt>
                <c:pt idx="13">
                  <c:v>برخوار</c:v>
                </c:pt>
                <c:pt idx="14">
                  <c:v>استان</c:v>
                </c:pt>
                <c:pt idx="15">
                  <c:v>چادگان</c:v>
                </c:pt>
                <c:pt idx="16">
                  <c:v>شهرضا</c:v>
                </c:pt>
                <c:pt idx="17">
                  <c:v>لنجان</c:v>
                </c:pt>
                <c:pt idx="18">
                  <c:v>مبارکه</c:v>
                </c:pt>
                <c:pt idx="19">
                  <c:v>سمیرم</c:v>
                </c:pt>
                <c:pt idx="20">
                  <c:v>نطنز</c:v>
                </c:pt>
                <c:pt idx="21">
                  <c:v>اصفهان 2</c:v>
                </c:pt>
                <c:pt idx="22">
                  <c:v>تیران و کرون</c:v>
                </c:pt>
                <c:pt idx="23">
                  <c:v>خمینی شهر</c:v>
                </c:pt>
                <c:pt idx="24">
                  <c:v>اصفهان 1</c:v>
                </c:pt>
                <c:pt idx="25">
                  <c:v>گلپایگان</c:v>
                </c:pt>
                <c:pt idx="26">
                  <c:v>شاهین شهر و میمه</c:v>
                </c:pt>
                <c:pt idx="27">
                  <c:v>ورزنه</c:v>
                </c:pt>
              </c:strCache>
            </c:strRef>
          </c:cat>
          <c:val>
            <c:numRef>
              <c:f>'[Chart in Microsoft PowerPoint]Sheet3'!$B$103:$B$130</c:f>
              <c:numCache>
                <c:formatCode>0.00</c:formatCode>
                <c:ptCount val="28"/>
                <c:pt idx="0">
                  <c:v>23.245740687265375</c:v>
                </c:pt>
                <c:pt idx="1">
                  <c:v>18.88937472671622</c:v>
                </c:pt>
                <c:pt idx="2">
                  <c:v>17.199687987519503</c:v>
                </c:pt>
                <c:pt idx="3">
                  <c:v>16.851595006934815</c:v>
                </c:pt>
                <c:pt idx="4">
                  <c:v>13.240628778718259</c:v>
                </c:pt>
                <c:pt idx="5">
                  <c:v>12.109375</c:v>
                </c:pt>
                <c:pt idx="6">
                  <c:v>10.19790454016298</c:v>
                </c:pt>
                <c:pt idx="7">
                  <c:v>10.085654319587043</c:v>
                </c:pt>
                <c:pt idx="8">
                  <c:v>9.5471236230110161</c:v>
                </c:pt>
                <c:pt idx="9">
                  <c:v>8.5042735042735043</c:v>
                </c:pt>
                <c:pt idx="10">
                  <c:v>6.5735892961023845</c:v>
                </c:pt>
                <c:pt idx="11">
                  <c:v>6.4754098360655741</c:v>
                </c:pt>
                <c:pt idx="12">
                  <c:v>5.5610960725649434</c:v>
                </c:pt>
                <c:pt idx="13">
                  <c:v>5.557489267896508</c:v>
                </c:pt>
                <c:pt idx="14">
                  <c:v>5.2942497573652672</c:v>
                </c:pt>
                <c:pt idx="15">
                  <c:v>5.183946488294314</c:v>
                </c:pt>
                <c:pt idx="16">
                  <c:v>4.9869658846197433</c:v>
                </c:pt>
                <c:pt idx="17">
                  <c:v>4.8373803334812653</c:v>
                </c:pt>
                <c:pt idx="18">
                  <c:v>4.618473895582329</c:v>
                </c:pt>
                <c:pt idx="19">
                  <c:v>4.2111506524317912</c:v>
                </c:pt>
                <c:pt idx="20">
                  <c:v>3.9846915803692031</c:v>
                </c:pt>
                <c:pt idx="21">
                  <c:v>3.7991953012995419</c:v>
                </c:pt>
                <c:pt idx="22">
                  <c:v>3.6003600360036003</c:v>
                </c:pt>
                <c:pt idx="23">
                  <c:v>3.4560187445084449</c:v>
                </c:pt>
                <c:pt idx="24">
                  <c:v>3.2237281664598645</c:v>
                </c:pt>
                <c:pt idx="25">
                  <c:v>2.8344466510200399</c:v>
                </c:pt>
                <c:pt idx="26">
                  <c:v>2.0952785446308488</c:v>
                </c:pt>
                <c:pt idx="27">
                  <c:v>1.9758507135016465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DC-4583-895D-4E51FD35FB5B}"/>
            </c:ext>
          </c:extLst>
        </c:ser>
        <c:ser>
          <c:idx val="1"/>
          <c:order val="1"/>
          <c:tx>
            <c:strRef>
              <c:f>'[Chart in Microsoft PowerPoint]Sheet3'!$C$102</c:f>
              <c:strCache>
                <c:ptCount val="1"/>
                <c:pt idx="0">
                  <c:v>درصد A1c مطلوب به تعداد کل بیماران در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1DC-4583-895D-4E51FD35FB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PowerPoint]Sheet3'!$A$103:$A$130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بوئین و میاندشت</c:v>
                </c:pt>
                <c:pt idx="4">
                  <c:v>هرند</c:v>
                </c:pt>
                <c:pt idx="5">
                  <c:v>فریدونشهر</c:v>
                </c:pt>
                <c:pt idx="6">
                  <c:v>اردستان</c:v>
                </c:pt>
                <c:pt idx="7">
                  <c:v>فلاورجان</c:v>
                </c:pt>
                <c:pt idx="8">
                  <c:v>خور و بیابانک</c:v>
                </c:pt>
                <c:pt idx="9">
                  <c:v>نائین</c:v>
                </c:pt>
                <c:pt idx="10">
                  <c:v>کوهپایه</c:v>
                </c:pt>
                <c:pt idx="11">
                  <c:v>جرقویه</c:v>
                </c:pt>
                <c:pt idx="12">
                  <c:v>نجف آباد</c:v>
                </c:pt>
                <c:pt idx="13">
                  <c:v>برخوار</c:v>
                </c:pt>
                <c:pt idx="14">
                  <c:v>استان</c:v>
                </c:pt>
                <c:pt idx="15">
                  <c:v>چادگان</c:v>
                </c:pt>
                <c:pt idx="16">
                  <c:v>شهرضا</c:v>
                </c:pt>
                <c:pt idx="17">
                  <c:v>لنجان</c:v>
                </c:pt>
                <c:pt idx="18">
                  <c:v>مبارکه</c:v>
                </c:pt>
                <c:pt idx="19">
                  <c:v>سمیرم</c:v>
                </c:pt>
                <c:pt idx="20">
                  <c:v>نطنز</c:v>
                </c:pt>
                <c:pt idx="21">
                  <c:v>اصفهان 2</c:v>
                </c:pt>
                <c:pt idx="22">
                  <c:v>تیران و کرون</c:v>
                </c:pt>
                <c:pt idx="23">
                  <c:v>خمینی شهر</c:v>
                </c:pt>
                <c:pt idx="24">
                  <c:v>اصفهان 1</c:v>
                </c:pt>
                <c:pt idx="25">
                  <c:v>گلپایگان</c:v>
                </c:pt>
                <c:pt idx="26">
                  <c:v>شاهین شهر و میمه</c:v>
                </c:pt>
                <c:pt idx="27">
                  <c:v>ورزنه</c:v>
                </c:pt>
              </c:strCache>
            </c:strRef>
          </c:cat>
          <c:val>
            <c:numRef>
              <c:f>'[Chart in Microsoft PowerPoint]Sheet3'!$C$103:$C$130</c:f>
              <c:numCache>
                <c:formatCode>0.00</c:formatCode>
                <c:ptCount val="28"/>
                <c:pt idx="0">
                  <c:v>21.012805587892899</c:v>
                </c:pt>
                <c:pt idx="1">
                  <c:v>19.938244375827086</c:v>
                </c:pt>
                <c:pt idx="2">
                  <c:v>20.269200316706254</c:v>
                </c:pt>
                <c:pt idx="3">
                  <c:v>18.560338743824982</c:v>
                </c:pt>
                <c:pt idx="4">
                  <c:v>12.987804878048781</c:v>
                </c:pt>
                <c:pt idx="5">
                  <c:v>21.277997364953887</c:v>
                </c:pt>
                <c:pt idx="6">
                  <c:v>12.423816221284575</c:v>
                </c:pt>
                <c:pt idx="7">
                  <c:v>9.1797436339598768</c:v>
                </c:pt>
                <c:pt idx="8">
                  <c:v>12.978986402966624</c:v>
                </c:pt>
                <c:pt idx="9">
                  <c:v>14.118158123370982</c:v>
                </c:pt>
                <c:pt idx="10">
                  <c:v>8.0796252927400474</c:v>
                </c:pt>
                <c:pt idx="11">
                  <c:v>5.8726220016542596</c:v>
                </c:pt>
                <c:pt idx="12">
                  <c:v>6.4573431273704935</c:v>
                </c:pt>
                <c:pt idx="13">
                  <c:v>5.3695217953236982</c:v>
                </c:pt>
                <c:pt idx="14">
                  <c:v>6.3498693661596928</c:v>
                </c:pt>
                <c:pt idx="15">
                  <c:v>8.5858585858585847</c:v>
                </c:pt>
                <c:pt idx="16">
                  <c:v>5.012098167991704</c:v>
                </c:pt>
                <c:pt idx="17">
                  <c:v>5.6179775280898872</c:v>
                </c:pt>
                <c:pt idx="18">
                  <c:v>5.4341673270689457</c:v>
                </c:pt>
                <c:pt idx="19">
                  <c:v>5.3233082706766917</c:v>
                </c:pt>
                <c:pt idx="20">
                  <c:v>7.905497501135847</c:v>
                </c:pt>
                <c:pt idx="21">
                  <c:v>4.6670420948894833</c:v>
                </c:pt>
                <c:pt idx="22">
                  <c:v>7.3242630385487537</c:v>
                </c:pt>
                <c:pt idx="23">
                  <c:v>5.4190358467243511</c:v>
                </c:pt>
                <c:pt idx="24">
                  <c:v>4.1980754781006855</c:v>
                </c:pt>
                <c:pt idx="25">
                  <c:v>3.3654720756776424</c:v>
                </c:pt>
                <c:pt idx="26">
                  <c:v>3.1196213425129087</c:v>
                </c:pt>
                <c:pt idx="27">
                  <c:v>2.7313266443701227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DC-4583-895D-4E51FD35FB5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922007216"/>
        <c:axId val="-1921995792"/>
      </c:barChart>
      <c:catAx>
        <c:axId val="-192200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1995792"/>
        <c:crosses val="autoZero"/>
        <c:auto val="1"/>
        <c:lblAlgn val="ctr"/>
        <c:lblOffset val="100"/>
        <c:noMultiLvlLbl val="0"/>
      </c:catAx>
      <c:valAx>
        <c:axId val="-1921995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200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b="1" i="0" baseline="0" dirty="0">
                <a:solidFill>
                  <a:srgbClr val="FF0000"/>
                </a:solidFill>
                <a:effectLst/>
              </a:rPr>
              <a:t>درصد دیابت کنترل شده با سه هدف به تفکیک شهرستان ها در فصل زمستان 1404</a:t>
            </a:r>
            <a:endParaRPr lang="en-US" sz="1800" dirty="0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(2)'!$B$748</c:f>
              <c:strCache>
                <c:ptCount val="1"/>
                <c:pt idx="0">
                  <c:v>درصد کنترل چربی فشارخون و دیابت زمستان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B32-41D6-8981-61F196D652EA}"/>
              </c:ext>
            </c:extLst>
          </c:dPt>
          <c:dLbls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B32-41D6-8981-61F196D652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(2)'!$A$749:$A$776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خور و بیابانک</c:v>
                </c:pt>
                <c:pt idx="3">
                  <c:v>نائین</c:v>
                </c:pt>
                <c:pt idx="4">
                  <c:v>فریدن</c:v>
                </c:pt>
                <c:pt idx="5">
                  <c:v>اردستان</c:v>
                </c:pt>
                <c:pt idx="6">
                  <c:v>کوهپایه</c:v>
                </c:pt>
                <c:pt idx="7">
                  <c:v>بوئین و میاندشت</c:v>
                </c:pt>
                <c:pt idx="8">
                  <c:v>چادگان</c:v>
                </c:pt>
                <c:pt idx="9">
                  <c:v>اصفهان 2</c:v>
                </c:pt>
                <c:pt idx="10">
                  <c:v>نجف آباد</c:v>
                </c:pt>
                <c:pt idx="11">
                  <c:v>هرند</c:v>
                </c:pt>
                <c:pt idx="12">
                  <c:v>استان</c:v>
                </c:pt>
                <c:pt idx="13">
                  <c:v>لنجان</c:v>
                </c:pt>
                <c:pt idx="14">
                  <c:v>اصفهان 1</c:v>
                </c:pt>
                <c:pt idx="15">
                  <c:v>جرقویه</c:v>
                </c:pt>
                <c:pt idx="16">
                  <c:v>شهرضا</c:v>
                </c:pt>
                <c:pt idx="17">
                  <c:v>فریدونشهر</c:v>
                </c:pt>
                <c:pt idx="18">
                  <c:v>فلاورجان</c:v>
                </c:pt>
                <c:pt idx="19">
                  <c:v>برخوار</c:v>
                </c:pt>
                <c:pt idx="20">
                  <c:v>خمینی شهر</c:v>
                </c:pt>
                <c:pt idx="21">
                  <c:v>شاهین شهر و میمه</c:v>
                </c:pt>
                <c:pt idx="22">
                  <c:v>مبارکه</c:v>
                </c:pt>
                <c:pt idx="23">
                  <c:v>نطنز</c:v>
                </c:pt>
                <c:pt idx="24">
                  <c:v>تیران و کرون</c:v>
                </c:pt>
                <c:pt idx="25">
                  <c:v>گلپایگان</c:v>
                </c:pt>
                <c:pt idx="26">
                  <c:v>سمیرم</c:v>
                </c:pt>
                <c:pt idx="27">
                  <c:v>ورزنه</c:v>
                </c:pt>
              </c:strCache>
            </c:strRef>
          </c:cat>
          <c:val>
            <c:numRef>
              <c:f>'Sheet1 (2)'!$B$749:$B$776</c:f>
              <c:numCache>
                <c:formatCode>0.00</c:formatCode>
                <c:ptCount val="28"/>
                <c:pt idx="0">
                  <c:v>5.8702368692070035</c:v>
                </c:pt>
                <c:pt idx="1">
                  <c:v>4.9493813273340832</c:v>
                </c:pt>
                <c:pt idx="2">
                  <c:v>4.9284578696343404</c:v>
                </c:pt>
                <c:pt idx="3">
                  <c:v>4.8903878583473865</c:v>
                </c:pt>
                <c:pt idx="4">
                  <c:v>4.765342960288808</c:v>
                </c:pt>
                <c:pt idx="5">
                  <c:v>4.5084193373166759</c:v>
                </c:pt>
                <c:pt idx="6">
                  <c:v>4.2168674698795181</c:v>
                </c:pt>
                <c:pt idx="7">
                  <c:v>3.9156626506024099</c:v>
                </c:pt>
                <c:pt idx="8">
                  <c:v>3.1152647975077881</c:v>
                </c:pt>
                <c:pt idx="9">
                  <c:v>3.0049027360430176</c:v>
                </c:pt>
                <c:pt idx="10">
                  <c:v>2.9772786628362495</c:v>
                </c:pt>
                <c:pt idx="11">
                  <c:v>2.9527559055118111</c:v>
                </c:pt>
                <c:pt idx="12">
                  <c:v>2.2095202398800597</c:v>
                </c:pt>
                <c:pt idx="13">
                  <c:v>2.1211189671072854</c:v>
                </c:pt>
                <c:pt idx="14">
                  <c:v>2.0123635407076157</c:v>
                </c:pt>
                <c:pt idx="15">
                  <c:v>1.7834394904458599</c:v>
                </c:pt>
                <c:pt idx="16">
                  <c:v>1.4857142857142858</c:v>
                </c:pt>
                <c:pt idx="17">
                  <c:v>1.4492753623188406</c:v>
                </c:pt>
                <c:pt idx="18">
                  <c:v>1.3485901103391909</c:v>
                </c:pt>
                <c:pt idx="19">
                  <c:v>1.3157894736842104</c:v>
                </c:pt>
                <c:pt idx="20">
                  <c:v>1.3062812673707616</c:v>
                </c:pt>
                <c:pt idx="21">
                  <c:v>0.97939885173927732</c:v>
                </c:pt>
                <c:pt idx="22">
                  <c:v>0.96286107290233847</c:v>
                </c:pt>
                <c:pt idx="23">
                  <c:v>0.72463768115942029</c:v>
                </c:pt>
                <c:pt idx="24">
                  <c:v>0.62630480167014613</c:v>
                </c:pt>
                <c:pt idx="25">
                  <c:v>0.41356492969396197</c:v>
                </c:pt>
                <c:pt idx="26">
                  <c:v>0.38722168441432719</c:v>
                </c:pt>
                <c:pt idx="27">
                  <c:v>0.2808988764044944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32-41D6-8981-61F196D652E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97776224"/>
        <c:axId val="597787872"/>
      </c:barChart>
      <c:catAx>
        <c:axId val="59777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7787872"/>
        <c:crosses val="autoZero"/>
        <c:auto val="1"/>
        <c:lblAlgn val="ctr"/>
        <c:lblOffset val="100"/>
        <c:noMultiLvlLbl val="0"/>
      </c:catAx>
      <c:valAx>
        <c:axId val="59778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7776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b="1" i="0" baseline="0" dirty="0">
                <a:solidFill>
                  <a:srgbClr val="FF0000"/>
                </a:solidFill>
                <a:effectLst/>
              </a:rPr>
              <a:t>   مقایسه درصد دیابت کنترل شده با سه هدف به تفکیک شهرستان ها در فصل زمستان وپاییز1404</a:t>
            </a:r>
            <a:endParaRPr lang="en-US" sz="1800" dirty="0">
              <a:solidFill>
                <a:srgbClr val="FF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(2)'!$B$748</c:f>
              <c:strCache>
                <c:ptCount val="1"/>
                <c:pt idx="0">
                  <c:v>درصد کنترل چربی فشارخون و دیابت زمستان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0C5-40FC-9805-B9F0868F53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(2)'!$A$749:$A$776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خور و بیابانک</c:v>
                </c:pt>
                <c:pt idx="3">
                  <c:v>نائین</c:v>
                </c:pt>
                <c:pt idx="4">
                  <c:v>فریدن</c:v>
                </c:pt>
                <c:pt idx="5">
                  <c:v>اردستان</c:v>
                </c:pt>
                <c:pt idx="6">
                  <c:v>کوهپایه</c:v>
                </c:pt>
                <c:pt idx="7">
                  <c:v>بوئین و میاندشت</c:v>
                </c:pt>
                <c:pt idx="8">
                  <c:v>چادگان</c:v>
                </c:pt>
                <c:pt idx="9">
                  <c:v>اصفهان 2</c:v>
                </c:pt>
                <c:pt idx="10">
                  <c:v>نجف آباد</c:v>
                </c:pt>
                <c:pt idx="11">
                  <c:v>هرند</c:v>
                </c:pt>
                <c:pt idx="12">
                  <c:v>استان</c:v>
                </c:pt>
                <c:pt idx="13">
                  <c:v>لنجان</c:v>
                </c:pt>
                <c:pt idx="14">
                  <c:v>اصفهان 1</c:v>
                </c:pt>
                <c:pt idx="15">
                  <c:v>جرقویه</c:v>
                </c:pt>
                <c:pt idx="16">
                  <c:v>شهرضا</c:v>
                </c:pt>
                <c:pt idx="17">
                  <c:v>فریدونشهر</c:v>
                </c:pt>
                <c:pt idx="18">
                  <c:v>فلاورجان</c:v>
                </c:pt>
                <c:pt idx="19">
                  <c:v>برخوار</c:v>
                </c:pt>
                <c:pt idx="20">
                  <c:v>خمینی شهر</c:v>
                </c:pt>
                <c:pt idx="21">
                  <c:v>شاهین شهر و میمه</c:v>
                </c:pt>
                <c:pt idx="22">
                  <c:v>مبارکه</c:v>
                </c:pt>
                <c:pt idx="23">
                  <c:v>نطنز</c:v>
                </c:pt>
                <c:pt idx="24">
                  <c:v>تیران و کرون</c:v>
                </c:pt>
                <c:pt idx="25">
                  <c:v>گلپایگان</c:v>
                </c:pt>
                <c:pt idx="26">
                  <c:v>سمیرم</c:v>
                </c:pt>
                <c:pt idx="27">
                  <c:v>ورزنه</c:v>
                </c:pt>
              </c:strCache>
            </c:strRef>
          </c:cat>
          <c:val>
            <c:numRef>
              <c:f>'Sheet1 (2)'!$B$749:$B$776</c:f>
              <c:numCache>
                <c:formatCode>0.00</c:formatCode>
                <c:ptCount val="28"/>
                <c:pt idx="0">
                  <c:v>5.8702368692070035</c:v>
                </c:pt>
                <c:pt idx="1">
                  <c:v>4.9493813273340832</c:v>
                </c:pt>
                <c:pt idx="2">
                  <c:v>4.9284578696343404</c:v>
                </c:pt>
                <c:pt idx="3">
                  <c:v>4.8903878583473865</c:v>
                </c:pt>
                <c:pt idx="4">
                  <c:v>4.765342960288808</c:v>
                </c:pt>
                <c:pt idx="5">
                  <c:v>4.5084193373166759</c:v>
                </c:pt>
                <c:pt idx="6">
                  <c:v>4.2168674698795181</c:v>
                </c:pt>
                <c:pt idx="7">
                  <c:v>3.9156626506024099</c:v>
                </c:pt>
                <c:pt idx="8">
                  <c:v>3.1152647975077881</c:v>
                </c:pt>
                <c:pt idx="9">
                  <c:v>3.0049027360430176</c:v>
                </c:pt>
                <c:pt idx="10">
                  <c:v>2.9772786628362495</c:v>
                </c:pt>
                <c:pt idx="11">
                  <c:v>2.9527559055118111</c:v>
                </c:pt>
                <c:pt idx="12">
                  <c:v>2.2095202398800597</c:v>
                </c:pt>
                <c:pt idx="13">
                  <c:v>2.1211189671072854</c:v>
                </c:pt>
                <c:pt idx="14">
                  <c:v>2.0123635407076157</c:v>
                </c:pt>
                <c:pt idx="15">
                  <c:v>1.7834394904458599</c:v>
                </c:pt>
                <c:pt idx="16">
                  <c:v>1.4857142857142858</c:v>
                </c:pt>
                <c:pt idx="17">
                  <c:v>1.4492753623188406</c:v>
                </c:pt>
                <c:pt idx="18">
                  <c:v>1.3485901103391909</c:v>
                </c:pt>
                <c:pt idx="19">
                  <c:v>1.3157894736842104</c:v>
                </c:pt>
                <c:pt idx="20">
                  <c:v>1.3062812673707616</c:v>
                </c:pt>
                <c:pt idx="21">
                  <c:v>0.97939885173927732</c:v>
                </c:pt>
                <c:pt idx="22">
                  <c:v>0.96286107290233847</c:v>
                </c:pt>
                <c:pt idx="23">
                  <c:v>0.72463768115942029</c:v>
                </c:pt>
                <c:pt idx="24">
                  <c:v>0.62630480167014613</c:v>
                </c:pt>
                <c:pt idx="25">
                  <c:v>0.41356492969396197</c:v>
                </c:pt>
                <c:pt idx="26">
                  <c:v>0.38722168441432719</c:v>
                </c:pt>
                <c:pt idx="27">
                  <c:v>0.2808988764044944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5-40FC-9805-B9F0868F5327}"/>
            </c:ext>
          </c:extLst>
        </c:ser>
        <c:ser>
          <c:idx val="1"/>
          <c:order val="1"/>
          <c:tx>
            <c:strRef>
              <c:f>'Sheet1 (2)'!$C$748</c:f>
              <c:strCache>
                <c:ptCount val="1"/>
                <c:pt idx="0">
                  <c:v>درصد کنترل چربی فشارخون و دیابت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F13B5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0C5-40FC-9805-B9F0868F53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(2)'!$A$749:$A$776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خور و بیابانک</c:v>
                </c:pt>
                <c:pt idx="3">
                  <c:v>نائین</c:v>
                </c:pt>
                <c:pt idx="4">
                  <c:v>فریدن</c:v>
                </c:pt>
                <c:pt idx="5">
                  <c:v>اردستان</c:v>
                </c:pt>
                <c:pt idx="6">
                  <c:v>کوهپایه</c:v>
                </c:pt>
                <c:pt idx="7">
                  <c:v>بوئین و میاندشت</c:v>
                </c:pt>
                <c:pt idx="8">
                  <c:v>چادگان</c:v>
                </c:pt>
                <c:pt idx="9">
                  <c:v>اصفهان 2</c:v>
                </c:pt>
                <c:pt idx="10">
                  <c:v>نجف آباد</c:v>
                </c:pt>
                <c:pt idx="11">
                  <c:v>هرند</c:v>
                </c:pt>
                <c:pt idx="12">
                  <c:v>استان</c:v>
                </c:pt>
                <c:pt idx="13">
                  <c:v>لنجان</c:v>
                </c:pt>
                <c:pt idx="14">
                  <c:v>اصفهان 1</c:v>
                </c:pt>
                <c:pt idx="15">
                  <c:v>جرقویه</c:v>
                </c:pt>
                <c:pt idx="16">
                  <c:v>شهرضا</c:v>
                </c:pt>
                <c:pt idx="17">
                  <c:v>فریدونشهر</c:v>
                </c:pt>
                <c:pt idx="18">
                  <c:v>فلاورجان</c:v>
                </c:pt>
                <c:pt idx="19">
                  <c:v>برخوار</c:v>
                </c:pt>
                <c:pt idx="20">
                  <c:v>خمینی شهر</c:v>
                </c:pt>
                <c:pt idx="21">
                  <c:v>شاهین شهر و میمه</c:v>
                </c:pt>
                <c:pt idx="22">
                  <c:v>مبارکه</c:v>
                </c:pt>
                <c:pt idx="23">
                  <c:v>نطنز</c:v>
                </c:pt>
                <c:pt idx="24">
                  <c:v>تیران و کرون</c:v>
                </c:pt>
                <c:pt idx="25">
                  <c:v>گلپایگان</c:v>
                </c:pt>
                <c:pt idx="26">
                  <c:v>سمیرم</c:v>
                </c:pt>
                <c:pt idx="27">
                  <c:v>ورزنه</c:v>
                </c:pt>
              </c:strCache>
            </c:strRef>
          </c:cat>
          <c:val>
            <c:numRef>
              <c:f>'Sheet1 (2)'!$C$749:$C$776</c:f>
              <c:numCache>
                <c:formatCode>0.00</c:formatCode>
                <c:ptCount val="28"/>
                <c:pt idx="0">
                  <c:v>6.6212268743914313</c:v>
                </c:pt>
                <c:pt idx="1">
                  <c:v>3.7608486017357765</c:v>
                </c:pt>
                <c:pt idx="2">
                  <c:v>1.1933174224343674</c:v>
                </c:pt>
                <c:pt idx="3">
                  <c:v>6.1277705345501952</c:v>
                </c:pt>
                <c:pt idx="4">
                  <c:v>4.1939711664482306</c:v>
                </c:pt>
                <c:pt idx="5">
                  <c:v>4.6966731898238745</c:v>
                </c:pt>
                <c:pt idx="6">
                  <c:v>5.5263157894736841</c:v>
                </c:pt>
                <c:pt idx="7">
                  <c:v>5.5183946488294309</c:v>
                </c:pt>
                <c:pt idx="8">
                  <c:v>5.9180576631259481</c:v>
                </c:pt>
                <c:pt idx="9">
                  <c:v>2.8723404255319149</c:v>
                </c:pt>
                <c:pt idx="10">
                  <c:v>2.6256224535989139</c:v>
                </c:pt>
                <c:pt idx="11">
                  <c:v>2.009273570324575</c:v>
                </c:pt>
                <c:pt idx="12">
                  <c:v>2.2922004105940039</c:v>
                </c:pt>
                <c:pt idx="13">
                  <c:v>2.9568302779420459</c:v>
                </c:pt>
                <c:pt idx="14">
                  <c:v>2.0784680056048574</c:v>
                </c:pt>
                <c:pt idx="15">
                  <c:v>2.2695035460992909</c:v>
                </c:pt>
                <c:pt idx="16">
                  <c:v>0.80645161290322576</c:v>
                </c:pt>
                <c:pt idx="17">
                  <c:v>1.9607843137254901</c:v>
                </c:pt>
                <c:pt idx="18">
                  <c:v>1.4116318464144553</c:v>
                </c:pt>
                <c:pt idx="19">
                  <c:v>1.7262143717382576</c:v>
                </c:pt>
                <c:pt idx="20">
                  <c:v>1.2124038237351364</c:v>
                </c:pt>
                <c:pt idx="21">
                  <c:v>1.2946116165150454</c:v>
                </c:pt>
                <c:pt idx="22">
                  <c:v>0.92336103416435833</c:v>
                </c:pt>
                <c:pt idx="23">
                  <c:v>0.64935064935064934</c:v>
                </c:pt>
                <c:pt idx="24">
                  <c:v>1.9295302013422819</c:v>
                </c:pt>
                <c:pt idx="25">
                  <c:v>0.21613832853025938</c:v>
                </c:pt>
                <c:pt idx="26">
                  <c:v>0.38986354775828458</c:v>
                </c:pt>
                <c:pt idx="27">
                  <c:v>0.2932551319648094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C5-40FC-9805-B9F0868F53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64576816"/>
        <c:axId val="664563920"/>
      </c:barChart>
      <c:catAx>
        <c:axId val="664576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4563920"/>
        <c:crosses val="autoZero"/>
        <c:auto val="1"/>
        <c:lblAlgn val="ctr"/>
        <c:lblOffset val="100"/>
        <c:noMultiLvlLbl val="0"/>
      </c:catAx>
      <c:valAx>
        <c:axId val="664563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4576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روند تعداد موارد پره </a:t>
            </a:r>
            <a:r>
              <a:rPr lang="fa-IR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دیابت(مجموع ثبت شده ومشکوک) </a:t>
            </a: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در استان اصفهان تا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 زمستان 1404</a:t>
            </a:r>
            <a:endParaRPr lang="fa-IR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0867208005249347E-2"/>
          <c:y val="0.10223156929594186"/>
          <c:w val="0.94079945866141734"/>
          <c:h val="0.729835918611245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'تعداد بیمار پره دیابت'!$AA$4</c:f>
              <c:strCache>
                <c:ptCount val="1"/>
                <c:pt idx="0">
                  <c:v>جمع کل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بیمار پره دیابت'!$AH$3:$BM$3</c:f>
              <c:strCache>
                <c:ptCount val="32"/>
                <c:pt idx="0">
                  <c:v> سه ماهه اول 97</c:v>
                </c:pt>
                <c:pt idx="1">
                  <c:v> سه ماهه دوم 97</c:v>
                </c:pt>
                <c:pt idx="2">
                  <c:v> سه ماهه سوم 97</c:v>
                </c:pt>
                <c:pt idx="3">
                  <c:v> سه ماهه چهارم 97</c:v>
                </c:pt>
                <c:pt idx="4">
                  <c:v> سه ماهه اول 98</c:v>
                </c:pt>
                <c:pt idx="5">
                  <c:v>سه ماهه دوم 98</c:v>
                </c:pt>
                <c:pt idx="6">
                  <c:v>سه ماهه سوم 98</c:v>
                </c:pt>
                <c:pt idx="7">
                  <c:v>سه ماهه چهارم 98</c:v>
                </c:pt>
                <c:pt idx="8">
                  <c:v>سه ماهه اول 99</c:v>
                </c:pt>
                <c:pt idx="9">
                  <c:v>سه ماهه دوم 99</c:v>
                </c:pt>
                <c:pt idx="10">
                  <c:v>سه ماهه سوم 99</c:v>
                </c:pt>
                <c:pt idx="11">
                  <c:v>سه ماهه چهارم 99</c:v>
                </c:pt>
                <c:pt idx="12">
                  <c:v>سه ماهه  اول 1400</c:v>
                </c:pt>
                <c:pt idx="13">
                  <c:v>سه ماهه  دوم 1400</c:v>
                </c:pt>
                <c:pt idx="14">
                  <c:v>سه ماهه  سوم 1400</c:v>
                </c:pt>
                <c:pt idx="15">
                  <c:v>سه ماهه  چهارم 1400</c:v>
                </c:pt>
                <c:pt idx="16">
                  <c:v>سه ماهه اول 1401</c:v>
                </c:pt>
                <c:pt idx="17">
                  <c:v>سه ماهه دوم 1401</c:v>
                </c:pt>
                <c:pt idx="18">
                  <c:v>سه ماهه سوم 1401</c:v>
                </c:pt>
                <c:pt idx="19">
                  <c:v>سه ماهه چهارم 1401</c:v>
                </c:pt>
                <c:pt idx="20">
                  <c:v>سه ماهه اول1402</c:v>
                </c:pt>
                <c:pt idx="21">
                  <c:v>سه ماهه دوم 1402</c:v>
                </c:pt>
                <c:pt idx="22">
                  <c:v>سه ماهه سوم 1402</c:v>
                </c:pt>
                <c:pt idx="23">
                  <c:v>سه ماهه چهارم1402</c:v>
                </c:pt>
                <c:pt idx="24">
                  <c:v>سه ماهه اول1403</c:v>
                </c:pt>
                <c:pt idx="25">
                  <c:v>سه ماهه دوم1403</c:v>
                </c:pt>
                <c:pt idx="26">
                  <c:v>سه ماهه سوم1403</c:v>
                </c:pt>
                <c:pt idx="27">
                  <c:v>زمستان 1403</c:v>
                </c:pt>
                <c:pt idx="28">
                  <c:v>بهار1404</c:v>
                </c:pt>
                <c:pt idx="29">
                  <c:v>تابستان1404</c:v>
                </c:pt>
                <c:pt idx="30">
                  <c:v>پاییز1404</c:v>
                </c:pt>
                <c:pt idx="31">
                  <c:v>زمستان1404</c:v>
                </c:pt>
              </c:strCache>
            </c:strRef>
          </c:cat>
          <c:val>
            <c:numRef>
              <c:f>'تعداد بیمار پره دیابت'!$AH$4:$BM$4</c:f>
              <c:numCache>
                <c:formatCode>General</c:formatCode>
                <c:ptCount val="32"/>
                <c:pt idx="0">
                  <c:v>19288</c:v>
                </c:pt>
                <c:pt idx="1">
                  <c:v>25328</c:v>
                </c:pt>
                <c:pt idx="2">
                  <c:v>32128</c:v>
                </c:pt>
                <c:pt idx="3">
                  <c:v>40938</c:v>
                </c:pt>
                <c:pt idx="4">
                  <c:v>50805</c:v>
                </c:pt>
                <c:pt idx="5">
                  <c:v>61717</c:v>
                </c:pt>
                <c:pt idx="6">
                  <c:v>70335</c:v>
                </c:pt>
                <c:pt idx="7">
                  <c:v>79874</c:v>
                </c:pt>
                <c:pt idx="8">
                  <c:v>81079</c:v>
                </c:pt>
                <c:pt idx="9">
                  <c:v>86054</c:v>
                </c:pt>
                <c:pt idx="10">
                  <c:v>91109</c:v>
                </c:pt>
                <c:pt idx="11">
                  <c:v>99492</c:v>
                </c:pt>
                <c:pt idx="12">
                  <c:v>108378</c:v>
                </c:pt>
                <c:pt idx="13">
                  <c:v>118186</c:v>
                </c:pt>
                <c:pt idx="14">
                  <c:v>125555</c:v>
                </c:pt>
                <c:pt idx="15">
                  <c:v>136950</c:v>
                </c:pt>
                <c:pt idx="16">
                  <c:v>153788</c:v>
                </c:pt>
                <c:pt idx="17">
                  <c:v>174897</c:v>
                </c:pt>
                <c:pt idx="18">
                  <c:v>205756</c:v>
                </c:pt>
                <c:pt idx="19">
                  <c:v>215840</c:v>
                </c:pt>
                <c:pt idx="20">
                  <c:v>220733</c:v>
                </c:pt>
                <c:pt idx="21">
                  <c:v>233008</c:v>
                </c:pt>
                <c:pt idx="22">
                  <c:v>232629</c:v>
                </c:pt>
                <c:pt idx="23">
                  <c:v>266973</c:v>
                </c:pt>
                <c:pt idx="24">
                  <c:v>275736</c:v>
                </c:pt>
                <c:pt idx="25">
                  <c:v>283238</c:v>
                </c:pt>
                <c:pt idx="26">
                  <c:v>295304</c:v>
                </c:pt>
                <c:pt idx="27">
                  <c:v>296549</c:v>
                </c:pt>
                <c:pt idx="28">
                  <c:v>305532</c:v>
                </c:pt>
                <c:pt idx="29">
                  <c:v>311515</c:v>
                </c:pt>
                <c:pt idx="30">
                  <c:v>305113</c:v>
                </c:pt>
                <c:pt idx="31">
                  <c:v>300551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FC-4FC3-B927-8B4E84F61D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95913568"/>
        <c:axId val="-1295917920"/>
      </c:barChart>
      <c:catAx>
        <c:axId val="-1295913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1295917920"/>
        <c:crosses val="autoZero"/>
        <c:auto val="1"/>
        <c:lblAlgn val="ctr"/>
        <c:lblOffset val="100"/>
        <c:noMultiLvlLbl val="0"/>
      </c:catAx>
      <c:valAx>
        <c:axId val="-12959179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F9D1B5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29591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بیماریابی دیابت به تفکیک شهرستان ها تا پایان</a:t>
            </a:r>
            <a:r>
              <a:rPr lang="fa-IR" sz="2000" b="1" baseline="0" dirty="0">
                <a:solidFill>
                  <a:srgbClr val="FF0000"/>
                </a:solidFill>
              </a:rPr>
              <a:t> زمستان</a:t>
            </a:r>
            <a:r>
              <a:rPr lang="fa-IR" sz="2000" b="1" dirty="0">
                <a:solidFill>
                  <a:srgbClr val="FF0000"/>
                </a:solidFill>
              </a:rPr>
              <a:t> 1404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Sheet1!$B$189</c:f>
              <c:strCache>
                <c:ptCount val="1"/>
                <c:pt idx="0">
                  <c:v>شیوع دیابت تا زمستان1404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58-4844-8F85-F64F31F6F93F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358-4844-8F85-F64F31F6F93F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F9E-48FA-B26A-44D1DC496EDB}"/>
              </c:ext>
            </c:extLst>
          </c:dPt>
          <c:dPt>
            <c:idx val="2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358-4844-8F85-F64F31F6F93F}"/>
              </c:ext>
            </c:extLst>
          </c:dPt>
          <c:dLbls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EF9E-48FA-B26A-44D1DC496E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Sheet1!$A$190:$A$217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 و بیابانک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دهاقان</c:v>
                </c:pt>
                <c:pt idx="6">
                  <c:v>خمینی شهر</c:v>
                </c:pt>
                <c:pt idx="7">
                  <c:v>هرند</c:v>
                </c:pt>
                <c:pt idx="8">
                  <c:v>اصفهان 1</c:v>
                </c:pt>
                <c:pt idx="9">
                  <c:v>نجف آباد</c:v>
                </c:pt>
                <c:pt idx="10">
                  <c:v>خوانسار</c:v>
                </c:pt>
                <c:pt idx="11">
                  <c:v>ورزنه</c:v>
                </c:pt>
                <c:pt idx="12">
                  <c:v>شاهین شهر و میمه</c:v>
                </c:pt>
                <c:pt idx="13">
                  <c:v>فلاورجان</c:v>
                </c:pt>
                <c:pt idx="14">
                  <c:v>استان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نائین</c:v>
                </c:pt>
                <c:pt idx="19">
                  <c:v>تیران و کرون</c:v>
                </c:pt>
                <c:pt idx="20">
                  <c:v>لنجان</c:v>
                </c:pt>
                <c:pt idx="21">
                  <c:v>اصفهان 2</c:v>
                </c:pt>
                <c:pt idx="22">
                  <c:v>شهرضا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فریدونشهر</c:v>
                </c:pt>
              </c:strCache>
            </c:strRef>
          </c:cat>
          <c:val>
            <c:numRef>
              <c:f>Sheet1!$B$190:$B$217</c:f>
              <c:numCache>
                <c:formatCode>General</c:formatCode>
                <c:ptCount val="28"/>
                <c:pt idx="0">
                  <c:v>18.78</c:v>
                </c:pt>
                <c:pt idx="1">
                  <c:v>18.079999999999998</c:v>
                </c:pt>
                <c:pt idx="2">
                  <c:v>17.579999999999998</c:v>
                </c:pt>
                <c:pt idx="3">
                  <c:v>15.62</c:v>
                </c:pt>
                <c:pt idx="4">
                  <c:v>14.73</c:v>
                </c:pt>
                <c:pt idx="5">
                  <c:v>14.48</c:v>
                </c:pt>
                <c:pt idx="6">
                  <c:v>14.46</c:v>
                </c:pt>
                <c:pt idx="7">
                  <c:v>14.26</c:v>
                </c:pt>
                <c:pt idx="8">
                  <c:v>14.21</c:v>
                </c:pt>
                <c:pt idx="9">
                  <c:v>14.04</c:v>
                </c:pt>
                <c:pt idx="10">
                  <c:v>13.97</c:v>
                </c:pt>
                <c:pt idx="11">
                  <c:v>13.91</c:v>
                </c:pt>
                <c:pt idx="12">
                  <c:v>13.89</c:v>
                </c:pt>
                <c:pt idx="13">
                  <c:v>13.46</c:v>
                </c:pt>
                <c:pt idx="14">
                  <c:v>13.37</c:v>
                </c:pt>
                <c:pt idx="15">
                  <c:v>13.26</c:v>
                </c:pt>
                <c:pt idx="16">
                  <c:v>12.92</c:v>
                </c:pt>
                <c:pt idx="17">
                  <c:v>12.85</c:v>
                </c:pt>
                <c:pt idx="18">
                  <c:v>12.79</c:v>
                </c:pt>
                <c:pt idx="19">
                  <c:v>12.71</c:v>
                </c:pt>
                <c:pt idx="20">
                  <c:v>12.43</c:v>
                </c:pt>
                <c:pt idx="21">
                  <c:v>12.28</c:v>
                </c:pt>
                <c:pt idx="22">
                  <c:v>11.92</c:v>
                </c:pt>
                <c:pt idx="23">
                  <c:v>11.77</c:v>
                </c:pt>
                <c:pt idx="24">
                  <c:v>10.75</c:v>
                </c:pt>
                <c:pt idx="25">
                  <c:v>10.57</c:v>
                </c:pt>
                <c:pt idx="26">
                  <c:v>10.46</c:v>
                </c:pt>
                <c:pt idx="27">
                  <c:v>9.09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73-4A1F-A7E1-D8B03762E3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45761600"/>
        <c:axId val="-1345759424"/>
      </c:barChart>
      <c:catAx>
        <c:axId val="-134576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59424"/>
        <c:crosses val="autoZero"/>
        <c:auto val="1"/>
        <c:lblAlgn val="ctr"/>
        <c:lblOffset val="100"/>
        <c:noMultiLvlLbl val="0"/>
      </c:catAx>
      <c:valAx>
        <c:axId val="-1345759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61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روند درصد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 شیوع پره </a:t>
            </a:r>
            <a:r>
              <a:rPr lang="fa-IR" sz="2000" b="1" baseline="0" dirty="0" smtClean="0">
                <a:solidFill>
                  <a:srgbClr val="FF0000"/>
                </a:solidFill>
                <a:cs typeface="B Titr" panose="00000700000000000000" pitchFamily="2" charset="-78"/>
              </a:rPr>
              <a:t>دیابت</a:t>
            </a:r>
            <a:r>
              <a:rPr lang="fa-IR" sz="2000" b="1" i="0" u="none" strike="noStrike" baseline="0" dirty="0" smtClean="0">
                <a:solidFill>
                  <a:srgbClr val="FF0000"/>
                </a:solidFill>
                <a:effectLst/>
              </a:rPr>
              <a:t>(مجموع ثبت شده ومشکوک) </a:t>
            </a:r>
            <a:r>
              <a:rPr lang="fa-IR" sz="2000" b="1" baseline="0" dirty="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در استان اصفهان تا زمستان 1404</a:t>
            </a:r>
            <a:endParaRPr lang="fa-IR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2208417996097277E-2"/>
          <c:y val="8.7606833493435177E-2"/>
          <c:w val="0.95561687628091174"/>
          <c:h val="0.73443066213321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'شیوع پره دیابت استان'!$B$3</c:f>
              <c:strCache>
                <c:ptCount val="1"/>
                <c:pt idx="0">
                  <c:v>جمع کل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'شیوع پره دیابت استان'!$K$2:$AN$2</c:f>
              <c:strCache>
                <c:ptCount val="30"/>
                <c:pt idx="0">
                  <c:v>سه ماهه سوم1397</c:v>
                </c:pt>
                <c:pt idx="1">
                  <c:v>سه ماهه چهارم1397</c:v>
                </c:pt>
                <c:pt idx="2">
                  <c:v>سه ماهه اول1398</c:v>
                </c:pt>
                <c:pt idx="3">
                  <c:v>سه ماهه دوم1398</c:v>
                </c:pt>
                <c:pt idx="4">
                  <c:v>سه ماهه سوم1398</c:v>
                </c:pt>
                <c:pt idx="5">
                  <c:v>سه ماهه چهارم1398</c:v>
                </c:pt>
                <c:pt idx="6">
                  <c:v>سه ماهه اول1399</c:v>
                </c:pt>
                <c:pt idx="7">
                  <c:v>سه ماهه دوم1399</c:v>
                </c:pt>
                <c:pt idx="8">
                  <c:v>سه ماهه سوم1399</c:v>
                </c:pt>
                <c:pt idx="9">
                  <c:v>سه ماهه چهارم1399</c:v>
                </c:pt>
                <c:pt idx="10">
                  <c:v>سه ماهه اول  1400</c:v>
                </c:pt>
                <c:pt idx="11">
                  <c:v>سه ماهه دوم  1400
</c:v>
                </c:pt>
                <c:pt idx="12">
                  <c:v>سه ماهه سوم 1400
</c:v>
                </c:pt>
                <c:pt idx="13">
                  <c:v>سه ماهه چهارم  1400
</c:v>
                </c:pt>
                <c:pt idx="14">
                  <c:v>سه ماهه اول 1401</c:v>
                </c:pt>
                <c:pt idx="15">
                  <c:v>سه ماهه دوم  1401</c:v>
                </c:pt>
                <c:pt idx="16">
                  <c:v>سه ماهه سوم1401</c:v>
                </c:pt>
                <c:pt idx="17">
                  <c:v>سه ماهه چهارم1401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تابستان1404</c:v>
                </c:pt>
                <c:pt idx="28">
                  <c:v>پاییز1404</c:v>
                </c:pt>
                <c:pt idx="29">
                  <c:v>زمستان 1404</c:v>
                </c:pt>
              </c:strCache>
            </c:strRef>
          </c:cat>
          <c:val>
            <c:numRef>
              <c:f>'شیوع پره دیابت استان'!$K$3:$AN$3</c:f>
              <c:numCache>
                <c:formatCode>0.00</c:formatCode>
                <c:ptCount val="30"/>
                <c:pt idx="0">
                  <c:v>5.07</c:v>
                </c:pt>
                <c:pt idx="1">
                  <c:v>5.36</c:v>
                </c:pt>
                <c:pt idx="2">
                  <c:v>5.89</c:v>
                </c:pt>
                <c:pt idx="3">
                  <c:v>6.42</c:v>
                </c:pt>
                <c:pt idx="4">
                  <c:v>6.78</c:v>
                </c:pt>
                <c:pt idx="5">
                  <c:v>7.17</c:v>
                </c:pt>
                <c:pt idx="6">
                  <c:v>7.21</c:v>
                </c:pt>
                <c:pt idx="7">
                  <c:v>7.38</c:v>
                </c:pt>
                <c:pt idx="8">
                  <c:v>7.55</c:v>
                </c:pt>
                <c:pt idx="9">
                  <c:v>7.9</c:v>
                </c:pt>
                <c:pt idx="10">
                  <c:v>8.2799999999999994</c:v>
                </c:pt>
                <c:pt idx="11">
                  <c:v>8.68</c:v>
                </c:pt>
                <c:pt idx="12">
                  <c:v>9.09</c:v>
                </c:pt>
                <c:pt idx="13">
                  <c:v>9.59</c:v>
                </c:pt>
                <c:pt idx="14">
                  <c:v>10.45</c:v>
                </c:pt>
                <c:pt idx="15">
                  <c:v>11.45</c:v>
                </c:pt>
                <c:pt idx="16">
                  <c:v>12.97</c:v>
                </c:pt>
                <c:pt idx="17">
                  <c:v>13.2</c:v>
                </c:pt>
                <c:pt idx="18">
                  <c:v>13.11</c:v>
                </c:pt>
                <c:pt idx="19">
                  <c:v>13.42</c:v>
                </c:pt>
                <c:pt idx="20">
                  <c:v>12.99</c:v>
                </c:pt>
                <c:pt idx="21">
                  <c:v>14.38</c:v>
                </c:pt>
                <c:pt idx="22">
                  <c:v>14.58</c:v>
                </c:pt>
                <c:pt idx="23">
                  <c:v>14.67</c:v>
                </c:pt>
                <c:pt idx="24">
                  <c:v>14.89</c:v>
                </c:pt>
                <c:pt idx="25">
                  <c:v>14.64</c:v>
                </c:pt>
                <c:pt idx="26" formatCode="General">
                  <c:v>14.8</c:v>
                </c:pt>
                <c:pt idx="27">
                  <c:v>14.95</c:v>
                </c:pt>
                <c:pt idx="28" formatCode="General">
                  <c:v>14.72</c:v>
                </c:pt>
                <c:pt idx="29" formatCode="General">
                  <c:v>14.17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47-BB8A-352703F4F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95908672"/>
        <c:axId val="-1295917376"/>
      </c:barChart>
      <c:catAx>
        <c:axId val="-1295908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840000" spcFirstLastPara="1" vertOverflow="ellipsis" wrap="square" anchor="ctr" anchorCtr="1"/>
          <a:lstStyle/>
          <a:p>
            <a:pPr>
              <a:defRPr sz="1200" b="1" i="0" u="none" strike="noStrike" kern="0" spc="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-1295917376"/>
        <c:crosses val="autoZero"/>
        <c:auto val="1"/>
        <c:lblAlgn val="ctr"/>
        <c:lblOffset val="100"/>
        <c:noMultiLvlLbl val="0"/>
      </c:catAx>
      <c:valAx>
        <c:axId val="-12959173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-1295908672"/>
        <c:crosses val="autoZero"/>
        <c:crossBetween val="between"/>
      </c:valAx>
      <c:spPr>
        <a:solidFill>
          <a:schemeClr val="accent2">
            <a:lumMod val="40000"/>
            <a:lumOff val="6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400" b="1" i="0" baseline="0">
                <a:solidFill>
                  <a:srgbClr val="FF0000"/>
                </a:solidFill>
                <a:effectLst/>
              </a:rPr>
              <a:t>درصد شیوع پره دیابت(مجموع ثبت شده ومشکوک)  دراستان اصفهان به تفکیک شهرستان ها تا زمستان 1404</a:t>
            </a:r>
            <a:endParaRPr lang="en-US" sz="2400">
              <a:solidFill>
                <a:srgbClr val="FF0000"/>
              </a:solidFill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FF0000"/>
                </a:solidFill>
              </a:defRPr>
            </a:pPr>
            <a:endParaRPr lang="en-US" sz="240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400" b="0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PowerPoint]Sheet1'!$B$189</c:f>
              <c:strCache>
                <c:ptCount val="1"/>
                <c:pt idx="0">
                  <c:v>شیوع پره دیابت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076-4525-8DB9-0D24D49A2663}"/>
              </c:ext>
            </c:extLst>
          </c:dPt>
          <c:dLbls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D076-4525-8DB9-0D24D49A26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PowerPoint]Sheet1'!$A$190:$A$217</c:f>
              <c:strCache>
                <c:ptCount val="28"/>
                <c:pt idx="0">
                  <c:v>بوئین و میاندشت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نجف آباد</c:v>
                </c:pt>
                <c:pt idx="5">
                  <c:v>خور و بیابانک</c:v>
                </c:pt>
                <c:pt idx="6">
                  <c:v>برخوار</c:v>
                </c:pt>
                <c:pt idx="7">
                  <c:v>فریدن</c:v>
                </c:pt>
                <c:pt idx="8">
                  <c:v>اصفهان 1</c:v>
                </c:pt>
                <c:pt idx="9">
                  <c:v>چادگان</c:v>
                </c:pt>
                <c:pt idx="10">
                  <c:v>تیران و کرون</c:v>
                </c:pt>
                <c:pt idx="11">
                  <c:v>استان</c:v>
                </c:pt>
                <c:pt idx="12">
                  <c:v>دهاقان</c:v>
                </c:pt>
                <c:pt idx="13">
                  <c:v>فلاورجان</c:v>
                </c:pt>
                <c:pt idx="14">
                  <c:v>نطنز</c:v>
                </c:pt>
                <c:pt idx="15">
                  <c:v>شهرضا</c:v>
                </c:pt>
                <c:pt idx="16">
                  <c:v>لنجان</c:v>
                </c:pt>
                <c:pt idx="17">
                  <c:v>هرند</c:v>
                </c:pt>
                <c:pt idx="18">
                  <c:v>سمیرم</c:v>
                </c:pt>
                <c:pt idx="19">
                  <c:v>جرقویه</c:v>
                </c:pt>
                <c:pt idx="20">
                  <c:v>نائین</c:v>
                </c:pt>
                <c:pt idx="21">
                  <c:v>اصفهان 2</c:v>
                </c:pt>
                <c:pt idx="22">
                  <c:v>اردستان</c:v>
                </c:pt>
                <c:pt idx="23">
                  <c:v>شاهین شهر و میمه</c:v>
                </c:pt>
                <c:pt idx="24">
                  <c:v>مبارکه</c:v>
                </c:pt>
                <c:pt idx="25">
                  <c:v>ورزنه</c:v>
                </c:pt>
                <c:pt idx="26">
                  <c:v>فریدونشهر</c:v>
                </c:pt>
                <c:pt idx="27">
                  <c:v>گلپایگان</c:v>
                </c:pt>
              </c:strCache>
            </c:strRef>
          </c:cat>
          <c:val>
            <c:numRef>
              <c:f>'[Chart in Microsoft PowerPoint]Sheet1'!$B$190:$B$217</c:f>
              <c:numCache>
                <c:formatCode>0.00</c:formatCode>
                <c:ptCount val="28"/>
                <c:pt idx="0">
                  <c:v>29.93755445832123</c:v>
                </c:pt>
                <c:pt idx="1">
                  <c:v>19.909272004021322</c:v>
                </c:pt>
                <c:pt idx="2">
                  <c:v>19.44210111917215</c:v>
                </c:pt>
                <c:pt idx="3">
                  <c:v>16.917568557246319</c:v>
                </c:pt>
                <c:pt idx="4">
                  <c:v>16.613443368018181</c:v>
                </c:pt>
                <c:pt idx="5">
                  <c:v>16.383626190242463</c:v>
                </c:pt>
                <c:pt idx="6">
                  <c:v>16.037172055220221</c:v>
                </c:pt>
                <c:pt idx="7">
                  <c:v>15.788257813273491</c:v>
                </c:pt>
                <c:pt idx="8">
                  <c:v>15.16930369006195</c:v>
                </c:pt>
                <c:pt idx="9">
                  <c:v>15.099268547544408</c:v>
                </c:pt>
                <c:pt idx="10">
                  <c:v>14.183403394052624</c:v>
                </c:pt>
                <c:pt idx="11">
                  <c:v>14.168305998564081</c:v>
                </c:pt>
                <c:pt idx="12">
                  <c:v>13.882025941939469</c:v>
                </c:pt>
                <c:pt idx="13">
                  <c:v>13.50965071360673</c:v>
                </c:pt>
                <c:pt idx="14">
                  <c:v>13.003635262041804</c:v>
                </c:pt>
                <c:pt idx="15">
                  <c:v>12.975495345825902</c:v>
                </c:pt>
                <c:pt idx="16">
                  <c:v>12.855003328156201</c:v>
                </c:pt>
                <c:pt idx="17">
                  <c:v>12.830333205668326</c:v>
                </c:pt>
                <c:pt idx="18">
                  <c:v>12.715964063579822</c:v>
                </c:pt>
                <c:pt idx="19">
                  <c:v>12.538211917415229</c:v>
                </c:pt>
                <c:pt idx="20">
                  <c:v>12.48969696969697</c:v>
                </c:pt>
                <c:pt idx="21">
                  <c:v>12.317035731262873</c:v>
                </c:pt>
                <c:pt idx="22">
                  <c:v>11.924381968007754</c:v>
                </c:pt>
                <c:pt idx="23">
                  <c:v>11.680207229483104</c:v>
                </c:pt>
                <c:pt idx="24">
                  <c:v>11.538898066761668</c:v>
                </c:pt>
                <c:pt idx="25">
                  <c:v>11.295614328757951</c:v>
                </c:pt>
                <c:pt idx="26">
                  <c:v>10.410315358088861</c:v>
                </c:pt>
                <c:pt idx="27">
                  <c:v>9.983492790729013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76-4525-8DB9-0D24D49A2663}"/>
            </c:ext>
          </c:extLst>
        </c:ser>
        <c:ser>
          <c:idx val="1"/>
          <c:order val="1"/>
          <c:tx>
            <c:strRef>
              <c:f>'[Chart in Microsoft PowerPoint]Sheet1'!$C$189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PowerPoint]Sheet1'!$A$190:$A$217</c:f>
              <c:strCache>
                <c:ptCount val="28"/>
                <c:pt idx="0">
                  <c:v>بوئین و میاندشت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نجف آباد</c:v>
                </c:pt>
                <c:pt idx="5">
                  <c:v>خور و بیابانک</c:v>
                </c:pt>
                <c:pt idx="6">
                  <c:v>برخوار</c:v>
                </c:pt>
                <c:pt idx="7">
                  <c:v>فریدن</c:v>
                </c:pt>
                <c:pt idx="8">
                  <c:v>اصفهان 1</c:v>
                </c:pt>
                <c:pt idx="9">
                  <c:v>چادگان</c:v>
                </c:pt>
                <c:pt idx="10">
                  <c:v>تیران و کرون</c:v>
                </c:pt>
                <c:pt idx="11">
                  <c:v>استان</c:v>
                </c:pt>
                <c:pt idx="12">
                  <c:v>دهاقان</c:v>
                </c:pt>
                <c:pt idx="13">
                  <c:v>فلاورجان</c:v>
                </c:pt>
                <c:pt idx="14">
                  <c:v>نطنز</c:v>
                </c:pt>
                <c:pt idx="15">
                  <c:v>شهرضا</c:v>
                </c:pt>
                <c:pt idx="16">
                  <c:v>لنجان</c:v>
                </c:pt>
                <c:pt idx="17">
                  <c:v>هرند</c:v>
                </c:pt>
                <c:pt idx="18">
                  <c:v>سمیرم</c:v>
                </c:pt>
                <c:pt idx="19">
                  <c:v>جرقویه</c:v>
                </c:pt>
                <c:pt idx="20">
                  <c:v>نائین</c:v>
                </c:pt>
                <c:pt idx="21">
                  <c:v>اصفهان 2</c:v>
                </c:pt>
                <c:pt idx="22">
                  <c:v>اردستان</c:v>
                </c:pt>
                <c:pt idx="23">
                  <c:v>شاهین شهر و میمه</c:v>
                </c:pt>
                <c:pt idx="24">
                  <c:v>مبارکه</c:v>
                </c:pt>
                <c:pt idx="25">
                  <c:v>ورزنه</c:v>
                </c:pt>
                <c:pt idx="26">
                  <c:v>فریدونشهر</c:v>
                </c:pt>
                <c:pt idx="27">
                  <c:v>گلپایگان</c:v>
                </c:pt>
              </c:strCache>
            </c:strRef>
          </c:cat>
          <c:val>
            <c:numRef>
              <c:f>'[Chart in Microsoft PowerPoint]Sheet1'!$C$190:$C$217</c:f>
              <c:numCache>
                <c:formatCode>General</c:formatCode>
                <c:ptCount val="28"/>
              </c:numCache>
            </c:numRef>
          </c:val>
          <c:extLst>
            <c:ext xmlns:c16="http://schemas.microsoft.com/office/drawing/2014/chart" uri="{C3380CC4-5D6E-409C-BE32-E72D297353CC}">
              <c16:uniqueId val="{00000001-D076-4525-8DB9-0D24D49A26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927491472"/>
        <c:axId val="-1927490928"/>
      </c:barChart>
      <c:catAx>
        <c:axId val="-1927491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7490928"/>
        <c:crosses val="autoZero"/>
        <c:auto val="1"/>
        <c:lblAlgn val="ctr"/>
        <c:lblOffset val="100"/>
        <c:noMultiLvlLbl val="0"/>
      </c:catAx>
      <c:valAx>
        <c:axId val="-1927490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7491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24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400" b="1" i="0" baseline="0" dirty="0">
                <a:solidFill>
                  <a:srgbClr val="FF0000"/>
                </a:solidFill>
                <a:effectLst/>
              </a:rPr>
              <a:t>مقایسه درصد شیوع پره دیابت(مجموع ثبت شده ومشکوک)  دراستان اصفهان به تفکیک شهرستان </a:t>
            </a:r>
            <a:r>
              <a:rPr lang="fa-IR" sz="2400" b="1" i="0" baseline="0" dirty="0" smtClean="0">
                <a:solidFill>
                  <a:srgbClr val="FF0000"/>
                </a:solidFill>
                <a:effectLst/>
              </a:rPr>
              <a:t>ها در پاییز و </a:t>
            </a:r>
            <a:r>
              <a:rPr lang="fa-IR" sz="2400" b="1" i="0" baseline="0" dirty="0">
                <a:solidFill>
                  <a:srgbClr val="FF0000"/>
                </a:solidFill>
                <a:effectLst/>
              </a:rPr>
              <a:t>زمستان 1404</a:t>
            </a:r>
            <a:endParaRPr lang="en-US" sz="2400" dirty="0">
              <a:solidFill>
                <a:srgbClr val="FF0000"/>
              </a:solidFill>
              <a:effectLst/>
            </a:endParaRPr>
          </a:p>
        </c:rich>
      </c:tx>
      <c:layout>
        <c:manualLayout>
          <c:xMode val="edge"/>
          <c:yMode val="edge"/>
          <c:x val="0.1338069750516809"/>
          <c:y val="2.3154827160619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2400" b="0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PowerPoint]Sheet1'!$B$189</c:f>
              <c:strCache>
                <c:ptCount val="1"/>
                <c:pt idx="0">
                  <c:v>شیوع پره دیابت زمستان1404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8CC-4484-8915-E6BD3BA1791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PowerPoint]Sheet1'!$A$190:$A$217</c:f>
              <c:strCache>
                <c:ptCount val="28"/>
                <c:pt idx="0">
                  <c:v>بوئین و میاندشت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نجف آباد</c:v>
                </c:pt>
                <c:pt idx="5">
                  <c:v>خور و بیابانک</c:v>
                </c:pt>
                <c:pt idx="6">
                  <c:v>برخوار</c:v>
                </c:pt>
                <c:pt idx="7">
                  <c:v>فریدن</c:v>
                </c:pt>
                <c:pt idx="8">
                  <c:v>اصفهان 1</c:v>
                </c:pt>
                <c:pt idx="9">
                  <c:v>چادگان</c:v>
                </c:pt>
                <c:pt idx="10">
                  <c:v>تیران و کرون</c:v>
                </c:pt>
                <c:pt idx="11">
                  <c:v>استان</c:v>
                </c:pt>
                <c:pt idx="12">
                  <c:v>دهاقان</c:v>
                </c:pt>
                <c:pt idx="13">
                  <c:v>فلاورجان</c:v>
                </c:pt>
                <c:pt idx="14">
                  <c:v>نطنز</c:v>
                </c:pt>
                <c:pt idx="15">
                  <c:v>شهرضا</c:v>
                </c:pt>
                <c:pt idx="16">
                  <c:v>لنجان</c:v>
                </c:pt>
                <c:pt idx="17">
                  <c:v>هرند</c:v>
                </c:pt>
                <c:pt idx="18">
                  <c:v>سمیرم</c:v>
                </c:pt>
                <c:pt idx="19">
                  <c:v>جرقویه</c:v>
                </c:pt>
                <c:pt idx="20">
                  <c:v>نائین</c:v>
                </c:pt>
                <c:pt idx="21">
                  <c:v>اصفهان 2</c:v>
                </c:pt>
                <c:pt idx="22">
                  <c:v>اردستان</c:v>
                </c:pt>
                <c:pt idx="23">
                  <c:v>شاهین شهر و میمه</c:v>
                </c:pt>
                <c:pt idx="24">
                  <c:v>مبارکه</c:v>
                </c:pt>
                <c:pt idx="25">
                  <c:v>ورزنه</c:v>
                </c:pt>
                <c:pt idx="26">
                  <c:v>فریدونشهر</c:v>
                </c:pt>
                <c:pt idx="27">
                  <c:v>گلپایگان</c:v>
                </c:pt>
              </c:strCache>
            </c:strRef>
          </c:cat>
          <c:val>
            <c:numRef>
              <c:f>'[Chart in Microsoft PowerPoint]Sheet1'!$B$190:$B$217</c:f>
              <c:numCache>
                <c:formatCode>0.00</c:formatCode>
                <c:ptCount val="28"/>
                <c:pt idx="0">
                  <c:v>29.93755445832123</c:v>
                </c:pt>
                <c:pt idx="1">
                  <c:v>19.909272004021322</c:v>
                </c:pt>
                <c:pt idx="2">
                  <c:v>19.44210111917215</c:v>
                </c:pt>
                <c:pt idx="3">
                  <c:v>16.917568557246319</c:v>
                </c:pt>
                <c:pt idx="4">
                  <c:v>16.613443368018181</c:v>
                </c:pt>
                <c:pt idx="5">
                  <c:v>16.383626190242463</c:v>
                </c:pt>
                <c:pt idx="6">
                  <c:v>16.037172055220221</c:v>
                </c:pt>
                <c:pt idx="7">
                  <c:v>15.788257813273491</c:v>
                </c:pt>
                <c:pt idx="8">
                  <c:v>15.16930369006195</c:v>
                </c:pt>
                <c:pt idx="9">
                  <c:v>15.099268547544408</c:v>
                </c:pt>
                <c:pt idx="10">
                  <c:v>14.183403394052624</c:v>
                </c:pt>
                <c:pt idx="11">
                  <c:v>14.168305998564081</c:v>
                </c:pt>
                <c:pt idx="12">
                  <c:v>13.882025941939469</c:v>
                </c:pt>
                <c:pt idx="13">
                  <c:v>13.50965071360673</c:v>
                </c:pt>
                <c:pt idx="14">
                  <c:v>13.003635262041804</c:v>
                </c:pt>
                <c:pt idx="15">
                  <c:v>12.975495345825902</c:v>
                </c:pt>
                <c:pt idx="16">
                  <c:v>12.855003328156201</c:v>
                </c:pt>
                <c:pt idx="17">
                  <c:v>12.830333205668326</c:v>
                </c:pt>
                <c:pt idx="18">
                  <c:v>12.715964063579822</c:v>
                </c:pt>
                <c:pt idx="19">
                  <c:v>12.538211917415229</c:v>
                </c:pt>
                <c:pt idx="20">
                  <c:v>12.48969696969697</c:v>
                </c:pt>
                <c:pt idx="21">
                  <c:v>12.317035731262873</c:v>
                </c:pt>
                <c:pt idx="22">
                  <c:v>11.924381968007754</c:v>
                </c:pt>
                <c:pt idx="23">
                  <c:v>11.680207229483104</c:v>
                </c:pt>
                <c:pt idx="24">
                  <c:v>11.538898066761668</c:v>
                </c:pt>
                <c:pt idx="25">
                  <c:v>11.295614328757951</c:v>
                </c:pt>
                <c:pt idx="26">
                  <c:v>10.410315358088861</c:v>
                </c:pt>
                <c:pt idx="27">
                  <c:v>9.983492790729013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CC-4484-8915-E6BD3BA1791F}"/>
            </c:ext>
          </c:extLst>
        </c:ser>
        <c:ser>
          <c:idx val="1"/>
          <c:order val="1"/>
          <c:tx>
            <c:strRef>
              <c:f>'[Chart in Microsoft PowerPoint]Sheet1'!$C$189</c:f>
              <c:strCache>
                <c:ptCount val="1"/>
                <c:pt idx="0">
                  <c:v> شیوع پره دیابت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8CC-4484-8915-E6BD3BA1791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PowerPoint]Sheet1'!$A$190:$A$217</c:f>
              <c:strCache>
                <c:ptCount val="28"/>
                <c:pt idx="0">
                  <c:v>بوئین و میاندشت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نجف آباد</c:v>
                </c:pt>
                <c:pt idx="5">
                  <c:v>خور و بیابانک</c:v>
                </c:pt>
                <c:pt idx="6">
                  <c:v>برخوار</c:v>
                </c:pt>
                <c:pt idx="7">
                  <c:v>فریدن</c:v>
                </c:pt>
                <c:pt idx="8">
                  <c:v>اصفهان 1</c:v>
                </c:pt>
                <c:pt idx="9">
                  <c:v>چادگان</c:v>
                </c:pt>
                <c:pt idx="10">
                  <c:v>تیران و کرون</c:v>
                </c:pt>
                <c:pt idx="11">
                  <c:v>استان</c:v>
                </c:pt>
                <c:pt idx="12">
                  <c:v>دهاقان</c:v>
                </c:pt>
                <c:pt idx="13">
                  <c:v>فلاورجان</c:v>
                </c:pt>
                <c:pt idx="14">
                  <c:v>نطنز</c:v>
                </c:pt>
                <c:pt idx="15">
                  <c:v>شهرضا</c:v>
                </c:pt>
                <c:pt idx="16">
                  <c:v>لنجان</c:v>
                </c:pt>
                <c:pt idx="17">
                  <c:v>هرند</c:v>
                </c:pt>
                <c:pt idx="18">
                  <c:v>سمیرم</c:v>
                </c:pt>
                <c:pt idx="19">
                  <c:v>جرقویه</c:v>
                </c:pt>
                <c:pt idx="20">
                  <c:v>نائین</c:v>
                </c:pt>
                <c:pt idx="21">
                  <c:v>اصفهان 2</c:v>
                </c:pt>
                <c:pt idx="22">
                  <c:v>اردستان</c:v>
                </c:pt>
                <c:pt idx="23">
                  <c:v>شاهین شهر و میمه</c:v>
                </c:pt>
                <c:pt idx="24">
                  <c:v>مبارکه</c:v>
                </c:pt>
                <c:pt idx="25">
                  <c:v>ورزنه</c:v>
                </c:pt>
                <c:pt idx="26">
                  <c:v>فریدونشهر</c:v>
                </c:pt>
                <c:pt idx="27">
                  <c:v>گلپایگان</c:v>
                </c:pt>
              </c:strCache>
            </c:strRef>
          </c:cat>
          <c:val>
            <c:numRef>
              <c:f>'[Chart in Microsoft PowerPoint]Sheet1'!$C$190:$C$217</c:f>
              <c:numCache>
                <c:formatCode>0.00</c:formatCode>
                <c:ptCount val="28"/>
                <c:pt idx="0">
                  <c:v>31.385800450548651</c:v>
                </c:pt>
                <c:pt idx="1">
                  <c:v>20.803820830007979</c:v>
                </c:pt>
                <c:pt idx="2">
                  <c:v>19.533280596677592</c:v>
                </c:pt>
                <c:pt idx="3">
                  <c:v>15.764552208343538</c:v>
                </c:pt>
                <c:pt idx="4">
                  <c:v>16.983004963152354</c:v>
                </c:pt>
                <c:pt idx="5">
                  <c:v>17.183348095659877</c:v>
                </c:pt>
                <c:pt idx="6">
                  <c:v>18.193409032954836</c:v>
                </c:pt>
                <c:pt idx="7">
                  <c:v>15.578718210904775</c:v>
                </c:pt>
                <c:pt idx="8">
                  <c:v>15.230760063164794</c:v>
                </c:pt>
                <c:pt idx="9">
                  <c:v>16.567273488177442</c:v>
                </c:pt>
                <c:pt idx="10">
                  <c:v>15.356817886390225</c:v>
                </c:pt>
                <c:pt idx="11">
                  <c:v>14.72214362366342</c:v>
                </c:pt>
                <c:pt idx="12">
                  <c:v>15.018560527943906</c:v>
                </c:pt>
                <c:pt idx="13">
                  <c:v>13.388793074295762</c:v>
                </c:pt>
                <c:pt idx="14">
                  <c:v>15.054254711593376</c:v>
                </c:pt>
                <c:pt idx="15">
                  <c:v>13.464512802887093</c:v>
                </c:pt>
                <c:pt idx="16">
                  <c:v>13.168890780102267</c:v>
                </c:pt>
                <c:pt idx="17">
                  <c:v>13.800539083557952</c:v>
                </c:pt>
                <c:pt idx="18">
                  <c:v>13.465320223226149</c:v>
                </c:pt>
                <c:pt idx="19">
                  <c:v>13.322011510519861</c:v>
                </c:pt>
                <c:pt idx="20">
                  <c:v>12.11752095108166</c:v>
                </c:pt>
                <c:pt idx="21">
                  <c:v>12.594202680545735</c:v>
                </c:pt>
                <c:pt idx="22">
                  <c:v>14.527177657979005</c:v>
                </c:pt>
                <c:pt idx="23">
                  <c:v>12.519579040055543</c:v>
                </c:pt>
                <c:pt idx="24">
                  <c:v>13.316119513094799</c:v>
                </c:pt>
                <c:pt idx="25">
                  <c:v>11.616637501682595</c:v>
                </c:pt>
                <c:pt idx="26">
                  <c:v>11.746190357232075</c:v>
                </c:pt>
                <c:pt idx="27">
                  <c:v>11.159870375371321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CC-4484-8915-E6BD3BA179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927491472"/>
        <c:axId val="-1927490928"/>
      </c:barChart>
      <c:catAx>
        <c:axId val="-1927491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7490928"/>
        <c:crosses val="autoZero"/>
        <c:auto val="1"/>
        <c:lblAlgn val="ctr"/>
        <c:lblOffset val="100"/>
        <c:noMultiLvlLbl val="0"/>
      </c:catAx>
      <c:valAx>
        <c:axId val="-1927490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7491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187588387200703"/>
          <c:y val="0.94144986131905384"/>
          <c:w val="0.26472932564874119"/>
          <c:h val="3.8184966012611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شیوع پره دیابت ثبت شده</a:t>
            </a:r>
            <a:r>
              <a:rPr lang="fa-IR" sz="2000" b="1" baseline="0" dirty="0">
                <a:solidFill>
                  <a:srgbClr val="FF0000"/>
                </a:solidFill>
              </a:rPr>
              <a:t> تا زمستان 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156714785651792"/>
          <c:y val="0.10467170918331115"/>
          <c:w val="0.86787729658792656"/>
          <c:h val="0.609202323878829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PowerPoint]Sheet3'!$B$102</c:f>
              <c:strCache>
                <c:ptCount val="1"/>
                <c:pt idx="0">
                  <c:v>درصد شیوع پره دیابت (تعداد پره دیابتی های به روز تقسیم بر کل خطرسنجی انجام شده)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20-4544-9741-33DD07FD1561}"/>
              </c:ext>
            </c:extLst>
          </c:dPt>
          <c:dLbls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420-4544-9741-33DD07FD15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PowerPoint]Sheet3'!$A$103:$A$130</c:f>
              <c:strCache>
                <c:ptCount val="28"/>
                <c:pt idx="0">
                  <c:v>بوئین و میاندشت</c:v>
                </c:pt>
                <c:pt idx="1">
                  <c:v>خوانسار</c:v>
                </c:pt>
                <c:pt idx="2">
                  <c:v>کوهپایه</c:v>
                </c:pt>
                <c:pt idx="3">
                  <c:v>دهاقان</c:v>
                </c:pt>
                <c:pt idx="4">
                  <c:v>خور و بیابانک</c:v>
                </c:pt>
                <c:pt idx="5">
                  <c:v>فریدن</c:v>
                </c:pt>
                <c:pt idx="6">
                  <c:v>نجف آباد</c:v>
                </c:pt>
                <c:pt idx="7">
                  <c:v>خمینی شهر</c:v>
                </c:pt>
                <c:pt idx="8">
                  <c:v>فلاورجان</c:v>
                </c:pt>
                <c:pt idx="9">
                  <c:v>شهرضا</c:v>
                </c:pt>
                <c:pt idx="10">
                  <c:v>چادگان</c:v>
                </c:pt>
                <c:pt idx="11">
                  <c:v>اصفهان 1</c:v>
                </c:pt>
                <c:pt idx="12">
                  <c:v>تیران و کرون</c:v>
                </c:pt>
                <c:pt idx="13">
                  <c:v>سمیرم</c:v>
                </c:pt>
                <c:pt idx="14">
                  <c:v>اردستان</c:v>
                </c:pt>
                <c:pt idx="15">
                  <c:v>لنجان</c:v>
                </c:pt>
                <c:pt idx="16">
                  <c:v>برخوار</c:v>
                </c:pt>
                <c:pt idx="17">
                  <c:v>استان</c:v>
                </c:pt>
                <c:pt idx="18">
                  <c:v>هرند</c:v>
                </c:pt>
                <c:pt idx="19">
                  <c:v>نطنز</c:v>
                </c:pt>
                <c:pt idx="20">
                  <c:v>جرقویه</c:v>
                </c:pt>
                <c:pt idx="21">
                  <c:v>فریدونشهر</c:v>
                </c:pt>
                <c:pt idx="22">
                  <c:v>اصفهان 2</c:v>
                </c:pt>
                <c:pt idx="23">
                  <c:v>ورزنه</c:v>
                </c:pt>
                <c:pt idx="24">
                  <c:v>شاهین شهر و میمه</c:v>
                </c:pt>
                <c:pt idx="25">
                  <c:v>نائین</c:v>
                </c:pt>
                <c:pt idx="26">
                  <c:v>مبارکه</c:v>
                </c:pt>
                <c:pt idx="27">
                  <c:v>گلپایگان</c:v>
                </c:pt>
              </c:strCache>
            </c:strRef>
          </c:cat>
          <c:val>
            <c:numRef>
              <c:f>'[Chart in Microsoft PowerPoint]Sheet3'!$B$103:$B$130</c:f>
              <c:numCache>
                <c:formatCode>0.00</c:formatCode>
                <c:ptCount val="28"/>
                <c:pt idx="0">
                  <c:v>21.478361893697357</c:v>
                </c:pt>
                <c:pt idx="1">
                  <c:v>12.963275406332603</c:v>
                </c:pt>
                <c:pt idx="2">
                  <c:v>12.718691512734967</c:v>
                </c:pt>
                <c:pt idx="3">
                  <c:v>11.148857319332922</c:v>
                </c:pt>
                <c:pt idx="4">
                  <c:v>10.248355747521352</c:v>
                </c:pt>
                <c:pt idx="5">
                  <c:v>9.7884558265403783</c:v>
                </c:pt>
                <c:pt idx="6">
                  <c:v>8.8853008013395538</c:v>
                </c:pt>
                <c:pt idx="7">
                  <c:v>8.8282932338759217</c:v>
                </c:pt>
                <c:pt idx="8">
                  <c:v>8.6664284606724156</c:v>
                </c:pt>
                <c:pt idx="9">
                  <c:v>8.371405536146197</c:v>
                </c:pt>
                <c:pt idx="10">
                  <c:v>8.2392894461859978</c:v>
                </c:pt>
                <c:pt idx="11">
                  <c:v>7.6923758001823925</c:v>
                </c:pt>
                <c:pt idx="12">
                  <c:v>7.6573771342570973</c:v>
                </c:pt>
                <c:pt idx="13">
                  <c:v>7.6205411727180898</c:v>
                </c:pt>
                <c:pt idx="14">
                  <c:v>7.4729358539343993</c:v>
                </c:pt>
                <c:pt idx="15">
                  <c:v>7.44952296427779</c:v>
                </c:pt>
                <c:pt idx="16">
                  <c:v>7.3089105360664552</c:v>
                </c:pt>
                <c:pt idx="17">
                  <c:v>7.2985271704825037</c:v>
                </c:pt>
                <c:pt idx="18">
                  <c:v>6.962849482956722</c:v>
                </c:pt>
                <c:pt idx="19">
                  <c:v>6.8539836413208111</c:v>
                </c:pt>
                <c:pt idx="20">
                  <c:v>6.5230682406057481</c:v>
                </c:pt>
                <c:pt idx="21">
                  <c:v>6.4970763156579538</c:v>
                </c:pt>
                <c:pt idx="22">
                  <c:v>5.5924180003169077</c:v>
                </c:pt>
                <c:pt idx="23">
                  <c:v>5.2561098091730836</c:v>
                </c:pt>
                <c:pt idx="24">
                  <c:v>5.0663571680880048</c:v>
                </c:pt>
                <c:pt idx="25">
                  <c:v>4.8921212121212125</c:v>
                </c:pt>
                <c:pt idx="26">
                  <c:v>4.6962684590842025</c:v>
                </c:pt>
                <c:pt idx="27">
                  <c:v>3.8219242689664465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20-4544-9741-33DD07FD156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921988176"/>
        <c:axId val="-1921980560"/>
      </c:barChart>
      <c:catAx>
        <c:axId val="-192198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1980560"/>
        <c:crosses val="autoZero"/>
        <c:auto val="1"/>
        <c:lblAlgn val="ctr"/>
        <c:lblOffset val="100"/>
        <c:noMultiLvlLbl val="0"/>
      </c:catAx>
      <c:valAx>
        <c:axId val="-1921980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1988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i="0" baseline="0">
                <a:solidFill>
                  <a:srgbClr val="FF0000"/>
                </a:solidFill>
                <a:effectLst/>
              </a:rPr>
              <a:t>درصد شناسایی موارد مشکوک به پره دیابت از خطرسنجی انجام شده تا زمستان 1404</a:t>
            </a:r>
            <a:endParaRPr lang="en-US" sz="2000">
              <a:solidFill>
                <a:srgbClr val="FF0000"/>
              </a:solidFill>
              <a:effectLst/>
            </a:endParaRPr>
          </a:p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FF0000"/>
                </a:solidFill>
              </a:defRPr>
            </a:pPr>
            <a:endParaRPr lang="en-US" sz="2000">
              <a:solidFill>
                <a:srgbClr val="FF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000" b="0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PowerPoint]A1c کنترل شده به کل بیماران'!$E$35</c:f>
              <c:strCache>
                <c:ptCount val="1"/>
                <c:pt idx="0">
                  <c:v>درصد شناسایی موارد مشکوک به پره دیابت از خطرسنجی انجام شده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084-4958-A0C8-E6A30137EB87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2084-4958-A0C8-E6A30137EB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PowerPoint]A1c کنترل شده به کل بیماران'!$D$36:$D$59</c:f>
              <c:strCache>
                <c:ptCount val="24"/>
                <c:pt idx="0">
                  <c:v>خمینی شهر</c:v>
                </c:pt>
                <c:pt idx="1">
                  <c:v>برخوار</c:v>
                </c:pt>
                <c:pt idx="2">
                  <c:v>بوئین و میاندشت</c:v>
                </c:pt>
                <c:pt idx="3">
                  <c:v>نجف آباد</c:v>
                </c:pt>
                <c:pt idx="4">
                  <c:v>نائین</c:v>
                </c:pt>
                <c:pt idx="5">
                  <c:v>اصفهان 1</c:v>
                </c:pt>
                <c:pt idx="6">
                  <c:v>استان</c:v>
                </c:pt>
                <c:pt idx="7">
                  <c:v>چادگان</c:v>
                </c:pt>
                <c:pt idx="8">
                  <c:v>مبارکه</c:v>
                </c:pt>
                <c:pt idx="9">
                  <c:v>اصفهان 2</c:v>
                </c:pt>
                <c:pt idx="10">
                  <c:v>شاهین شهر و میمه</c:v>
                </c:pt>
                <c:pt idx="11">
                  <c:v>تیران و کرون</c:v>
                </c:pt>
                <c:pt idx="12">
                  <c:v>خوانسار</c:v>
                </c:pt>
                <c:pt idx="13">
                  <c:v>گلپایگان</c:v>
                </c:pt>
                <c:pt idx="14">
                  <c:v>نطنز</c:v>
                </c:pt>
                <c:pt idx="15">
                  <c:v>خور و بیابانک</c:v>
                </c:pt>
                <c:pt idx="16">
                  <c:v>ورزنه</c:v>
                </c:pt>
                <c:pt idx="17">
                  <c:v>جرقویه</c:v>
                </c:pt>
                <c:pt idx="18">
                  <c:v>فریدن</c:v>
                </c:pt>
                <c:pt idx="19">
                  <c:v>هرند</c:v>
                </c:pt>
                <c:pt idx="20">
                  <c:v>لنجان</c:v>
                </c:pt>
                <c:pt idx="21">
                  <c:v>سمیرم</c:v>
                </c:pt>
                <c:pt idx="22">
                  <c:v>فلاورجان</c:v>
                </c:pt>
                <c:pt idx="23">
                  <c:v>شهرضا</c:v>
                </c:pt>
              </c:strCache>
            </c:strRef>
          </c:cat>
          <c:val>
            <c:numRef>
              <c:f>'[Chart in Microsoft PowerPoint]A1c کنترل شده به کل بیماران'!$E$36:$E$59</c:f>
              <c:numCache>
                <c:formatCode>0.00</c:formatCode>
                <c:ptCount val="24"/>
                <c:pt idx="0">
                  <c:v>11.080978770145402</c:v>
                </c:pt>
                <c:pt idx="1">
                  <c:v>8.7282615191537687</c:v>
                </c:pt>
                <c:pt idx="2">
                  <c:v>8.4591925646238746</c:v>
                </c:pt>
                <c:pt idx="3">
                  <c:v>7.7281425666786268</c:v>
                </c:pt>
                <c:pt idx="4">
                  <c:v>7.5975757575757568</c:v>
                </c:pt>
                <c:pt idx="5">
                  <c:v>7.4769278898795557</c:v>
                </c:pt>
                <c:pt idx="6">
                  <c:v>6.8697788280815786</c:v>
                </c:pt>
                <c:pt idx="7">
                  <c:v>6.8599791013584115</c:v>
                </c:pt>
                <c:pt idx="8">
                  <c:v>6.8426296076774653</c:v>
                </c:pt>
                <c:pt idx="9">
                  <c:v>6.7246177309459672</c:v>
                </c:pt>
                <c:pt idx="10">
                  <c:v>6.613850061395099</c:v>
                </c:pt>
                <c:pt idx="11">
                  <c:v>6.5260262597955272</c:v>
                </c:pt>
                <c:pt idx="12">
                  <c:v>6.4788257128395479</c:v>
                </c:pt>
                <c:pt idx="13">
                  <c:v>6.1615685217625655</c:v>
                </c:pt>
                <c:pt idx="14">
                  <c:v>6.1496516207209941</c:v>
                </c:pt>
                <c:pt idx="15">
                  <c:v>6.1352704427211151</c:v>
                </c:pt>
                <c:pt idx="16">
                  <c:v>6.0395045195848676</c:v>
                </c:pt>
                <c:pt idx="17">
                  <c:v>6.0151436768094815</c:v>
                </c:pt>
                <c:pt idx="18">
                  <c:v>5.9998019867331109</c:v>
                </c:pt>
                <c:pt idx="19">
                  <c:v>5.8674837227116052</c:v>
                </c:pt>
                <c:pt idx="20">
                  <c:v>5.4054803638784117</c:v>
                </c:pt>
                <c:pt idx="21">
                  <c:v>5.0954228908617294</c:v>
                </c:pt>
                <c:pt idx="22">
                  <c:v>4.8432222529343161</c:v>
                </c:pt>
                <c:pt idx="23">
                  <c:v>4.6040898096797047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84-4958-A0C8-E6A30137EB87}"/>
            </c:ext>
          </c:extLst>
        </c:ser>
        <c:ser>
          <c:idx val="1"/>
          <c:order val="1"/>
          <c:tx>
            <c:strRef>
              <c:f>'[Chart in Microsoft PowerPoint]A1c کنترل شده به کل بیماران'!$F$35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PowerPoint]A1c کنترل شده به کل بیماران'!$D$36:$D$59</c:f>
              <c:strCache>
                <c:ptCount val="24"/>
                <c:pt idx="0">
                  <c:v>خمینی شهر</c:v>
                </c:pt>
                <c:pt idx="1">
                  <c:v>برخوار</c:v>
                </c:pt>
                <c:pt idx="2">
                  <c:v>بوئین و میاندشت</c:v>
                </c:pt>
                <c:pt idx="3">
                  <c:v>نجف آباد</c:v>
                </c:pt>
                <c:pt idx="4">
                  <c:v>نائین</c:v>
                </c:pt>
                <c:pt idx="5">
                  <c:v>اصفهان 1</c:v>
                </c:pt>
                <c:pt idx="6">
                  <c:v>استان</c:v>
                </c:pt>
                <c:pt idx="7">
                  <c:v>چادگان</c:v>
                </c:pt>
                <c:pt idx="8">
                  <c:v>مبارکه</c:v>
                </c:pt>
                <c:pt idx="9">
                  <c:v>اصفهان 2</c:v>
                </c:pt>
                <c:pt idx="10">
                  <c:v>شاهین شهر و میمه</c:v>
                </c:pt>
                <c:pt idx="11">
                  <c:v>تیران و کرون</c:v>
                </c:pt>
                <c:pt idx="12">
                  <c:v>خوانسار</c:v>
                </c:pt>
                <c:pt idx="13">
                  <c:v>گلپایگان</c:v>
                </c:pt>
                <c:pt idx="14">
                  <c:v>نطنز</c:v>
                </c:pt>
                <c:pt idx="15">
                  <c:v>خور و بیابانک</c:v>
                </c:pt>
                <c:pt idx="16">
                  <c:v>ورزنه</c:v>
                </c:pt>
                <c:pt idx="17">
                  <c:v>جرقویه</c:v>
                </c:pt>
                <c:pt idx="18">
                  <c:v>فریدن</c:v>
                </c:pt>
                <c:pt idx="19">
                  <c:v>هرند</c:v>
                </c:pt>
                <c:pt idx="20">
                  <c:v>لنجان</c:v>
                </c:pt>
                <c:pt idx="21">
                  <c:v>سمیرم</c:v>
                </c:pt>
                <c:pt idx="22">
                  <c:v>فلاورجان</c:v>
                </c:pt>
                <c:pt idx="23">
                  <c:v>شهرضا</c:v>
                </c:pt>
              </c:strCache>
            </c:strRef>
          </c:cat>
          <c:val>
            <c:numRef>
              <c:f>'[Chart in Microsoft PowerPoint]A1c کنترل شده به کل بیماران'!$F$36:$F$59</c:f>
              <c:numCache>
                <c:formatCode>General</c:formatCode>
                <c:ptCount val="24"/>
              </c:numCache>
            </c:numRef>
          </c:val>
          <c:extLst>
            <c:ext xmlns:c16="http://schemas.microsoft.com/office/drawing/2014/chart" uri="{C3380CC4-5D6E-409C-BE32-E72D297353CC}">
              <c16:uniqueId val="{00000001-2084-4958-A0C8-E6A30137EB8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940946816"/>
        <c:axId val="-1940954976"/>
      </c:barChart>
      <c:catAx>
        <c:axId val="-1940946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40954976"/>
        <c:crosses val="autoZero"/>
        <c:auto val="1"/>
        <c:lblAlgn val="ctr"/>
        <c:lblOffset val="100"/>
        <c:noMultiLvlLbl val="0"/>
      </c:catAx>
      <c:valAx>
        <c:axId val="-1940954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40946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مراقبت پره دیابت شش ماه دوم 1404 به تفکیک شهرستانها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(براساس پره دیابت ثبت شده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(2)'!$B$651</c:f>
              <c:strCache>
                <c:ptCount val="1"/>
                <c:pt idx="0">
                  <c:v>درصد مراقبت پره دیابت شش ماه دوم بر اساس ثبت شده)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F83-4617-AC8D-512F1740478A}"/>
              </c:ext>
            </c:extLst>
          </c:dPt>
          <c:dLbls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F83-4617-AC8D-512F174047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(2)'!$A$652:$A$679</c:f>
              <c:strCache>
                <c:ptCount val="28"/>
                <c:pt idx="0">
                  <c:v>ورزنه</c:v>
                </c:pt>
                <c:pt idx="1">
                  <c:v>هرند</c:v>
                </c:pt>
                <c:pt idx="2">
                  <c:v>اردستان</c:v>
                </c:pt>
                <c:pt idx="3">
                  <c:v>فریدونشهر</c:v>
                </c:pt>
                <c:pt idx="4">
                  <c:v>گلپایگان</c:v>
                </c:pt>
                <c:pt idx="5">
                  <c:v>فریدن</c:v>
                </c:pt>
                <c:pt idx="6">
                  <c:v>خور و بیابانک</c:v>
                </c:pt>
                <c:pt idx="7">
                  <c:v>چادگان</c:v>
                </c:pt>
                <c:pt idx="8">
                  <c:v>مبارکه</c:v>
                </c:pt>
                <c:pt idx="9">
                  <c:v>خوانسار</c:v>
                </c:pt>
                <c:pt idx="10">
                  <c:v>سمیرم</c:v>
                </c:pt>
                <c:pt idx="11">
                  <c:v>بوئین و میاندشت</c:v>
                </c:pt>
                <c:pt idx="12">
                  <c:v>کوهپایه</c:v>
                </c:pt>
                <c:pt idx="13">
                  <c:v>نائین</c:v>
                </c:pt>
                <c:pt idx="14">
                  <c:v>تیران و کرون</c:v>
                </c:pt>
                <c:pt idx="15">
                  <c:v>دهاقان</c:v>
                </c:pt>
                <c:pt idx="16">
                  <c:v>فلاورجان</c:v>
                </c:pt>
                <c:pt idx="17">
                  <c:v>نطنز</c:v>
                </c:pt>
                <c:pt idx="18">
                  <c:v>جرقویه</c:v>
                </c:pt>
                <c:pt idx="19">
                  <c:v>شاهین شهر و میمه</c:v>
                </c:pt>
                <c:pt idx="20">
                  <c:v>استان</c:v>
                </c:pt>
                <c:pt idx="21">
                  <c:v>برخوار</c:v>
                </c:pt>
                <c:pt idx="22">
                  <c:v>نجف آباد</c:v>
                </c:pt>
                <c:pt idx="23">
                  <c:v>لنجان</c:v>
                </c:pt>
                <c:pt idx="24">
                  <c:v>اصفهان 1</c:v>
                </c:pt>
                <c:pt idx="25">
                  <c:v>شهرضا</c:v>
                </c:pt>
                <c:pt idx="26">
                  <c:v>اصفهان 2</c:v>
                </c:pt>
                <c:pt idx="27">
                  <c:v>خمینی شهر</c:v>
                </c:pt>
              </c:strCache>
            </c:strRef>
          </c:cat>
          <c:val>
            <c:numRef>
              <c:f>'Sheet1 (2)'!$B$652:$B$679</c:f>
              <c:numCache>
                <c:formatCode>0.00</c:formatCode>
                <c:ptCount val="28"/>
                <c:pt idx="0">
                  <c:v>68.152866242038215</c:v>
                </c:pt>
                <c:pt idx="1">
                  <c:v>67.876787678767883</c:v>
                </c:pt>
                <c:pt idx="2">
                  <c:v>66.86486486486487</c:v>
                </c:pt>
                <c:pt idx="3">
                  <c:v>63.384615384615387</c:v>
                </c:pt>
                <c:pt idx="4">
                  <c:v>61.128250330542087</c:v>
                </c:pt>
                <c:pt idx="5">
                  <c:v>59.474039109912333</c:v>
                </c:pt>
                <c:pt idx="6">
                  <c:v>58.333333333333336</c:v>
                </c:pt>
                <c:pt idx="7">
                  <c:v>58.084971464806593</c:v>
                </c:pt>
                <c:pt idx="8">
                  <c:v>57.733619763694954</c:v>
                </c:pt>
                <c:pt idx="9">
                  <c:v>57.570498915401302</c:v>
                </c:pt>
                <c:pt idx="10">
                  <c:v>56.853854202999656</c:v>
                </c:pt>
                <c:pt idx="11">
                  <c:v>56.659905341446922</c:v>
                </c:pt>
                <c:pt idx="12">
                  <c:v>55.598208573256557</c:v>
                </c:pt>
                <c:pt idx="13">
                  <c:v>52.824578790882057</c:v>
                </c:pt>
                <c:pt idx="14">
                  <c:v>52.151812944764487</c:v>
                </c:pt>
                <c:pt idx="15">
                  <c:v>51.708217913204059</c:v>
                </c:pt>
                <c:pt idx="16">
                  <c:v>49.031505250875149</c:v>
                </c:pt>
                <c:pt idx="17">
                  <c:v>45.745856353591158</c:v>
                </c:pt>
                <c:pt idx="18">
                  <c:v>44.412400865176636</c:v>
                </c:pt>
                <c:pt idx="19">
                  <c:v>43.193891102257638</c:v>
                </c:pt>
                <c:pt idx="20">
                  <c:v>42.763672064228182</c:v>
                </c:pt>
                <c:pt idx="21">
                  <c:v>42.027800490596896</c:v>
                </c:pt>
                <c:pt idx="22">
                  <c:v>41.102436397900121</c:v>
                </c:pt>
                <c:pt idx="23">
                  <c:v>40.841399851079672</c:v>
                </c:pt>
                <c:pt idx="24">
                  <c:v>36.068907305095152</c:v>
                </c:pt>
                <c:pt idx="25">
                  <c:v>35.429738800525321</c:v>
                </c:pt>
                <c:pt idx="26">
                  <c:v>35.115990791570745</c:v>
                </c:pt>
                <c:pt idx="27">
                  <c:v>33.762125685364822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83-4617-AC8D-512F1740478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57236992"/>
        <c:axId val="1257234912"/>
      </c:barChart>
      <c:catAx>
        <c:axId val="1257236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7234912"/>
        <c:crosses val="autoZero"/>
        <c:auto val="1"/>
        <c:lblAlgn val="ctr"/>
        <c:lblOffset val="100"/>
        <c:noMultiLvlLbl val="0"/>
      </c:catAx>
      <c:valAx>
        <c:axId val="1257234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7236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روند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 تعداد بیماران دیابتی بدون تجویز استاتین تا زمستان1404</a:t>
            </a:r>
            <a:endParaRPr lang="en-US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استاتین!$C$1:$AC$1</c:f>
              <c:strCache>
                <c:ptCount val="27"/>
                <c:pt idx="0">
                  <c:v>سه ماهه دوم 1398</c:v>
                </c:pt>
                <c:pt idx="1">
                  <c:v>سه ماهه سوم1398</c:v>
                </c:pt>
                <c:pt idx="2">
                  <c:v>سه ماهه چهارم1398</c:v>
                </c:pt>
                <c:pt idx="3">
                  <c:v>سه ماهه اول1399</c:v>
                </c:pt>
                <c:pt idx="4">
                  <c:v>سه ماهه دوم1399</c:v>
                </c:pt>
                <c:pt idx="5">
                  <c:v>سه ماهه سوم1399</c:v>
                </c:pt>
                <c:pt idx="6">
                  <c:v>سه ماهه چهارم1399</c:v>
                </c:pt>
                <c:pt idx="7">
                  <c:v>سه ماهه اول1400</c:v>
                </c:pt>
                <c:pt idx="8">
                  <c:v>سه ماهه دوم1400</c:v>
                </c:pt>
                <c:pt idx="9">
                  <c:v>سه ماهه سوم1400</c:v>
                </c:pt>
                <c:pt idx="10">
                  <c:v>سه ماهه چهارم1400</c:v>
                </c:pt>
                <c:pt idx="11">
                  <c:v>سه ماهه اول1401</c:v>
                </c:pt>
                <c:pt idx="12">
                  <c:v>سه ماهه دوم1401</c:v>
                </c:pt>
                <c:pt idx="13">
                  <c:v>سه ماهه سوم1401</c:v>
                </c:pt>
                <c:pt idx="14">
                  <c:v>سه ماهه چهارم1401</c:v>
                </c:pt>
                <c:pt idx="15">
                  <c:v>سه ماهه اول1402</c:v>
                </c:pt>
                <c:pt idx="16">
                  <c:v>سه ماهه دوم 1402</c:v>
                </c:pt>
                <c:pt idx="17">
                  <c:v>سه ماهه سوم1402</c:v>
                </c:pt>
                <c:pt idx="18">
                  <c:v>سه ماهه چهارم1402</c:v>
                </c:pt>
                <c:pt idx="19">
                  <c:v>سه ماهه اول 1403</c:v>
                </c:pt>
                <c:pt idx="20">
                  <c:v>سه ماهه دوم1403</c:v>
                </c:pt>
                <c:pt idx="21">
                  <c:v>سه ماهه سوم1403</c:v>
                </c:pt>
                <c:pt idx="22">
                  <c:v>زمستان 1403</c:v>
                </c:pt>
                <c:pt idx="23">
                  <c:v>بهار1404</c:v>
                </c:pt>
                <c:pt idx="24">
                  <c:v>تابستان 1404</c:v>
                </c:pt>
                <c:pt idx="25">
                  <c:v>پاییز 1404</c:v>
                </c:pt>
                <c:pt idx="26">
                  <c:v>زمستان 1404</c:v>
                </c:pt>
              </c:strCache>
            </c:strRef>
          </c:cat>
          <c:val>
            <c:numRef>
              <c:f>استاتین!$C$2:$AC$2</c:f>
              <c:numCache>
                <c:formatCode>General</c:formatCode>
                <c:ptCount val="27"/>
                <c:pt idx="0">
                  <c:v>959</c:v>
                </c:pt>
                <c:pt idx="1">
                  <c:v>1361</c:v>
                </c:pt>
                <c:pt idx="2">
                  <c:v>1872</c:v>
                </c:pt>
                <c:pt idx="3">
                  <c:v>2071</c:v>
                </c:pt>
                <c:pt idx="4">
                  <c:v>2997</c:v>
                </c:pt>
                <c:pt idx="5">
                  <c:v>3509</c:v>
                </c:pt>
                <c:pt idx="6">
                  <c:v>4017</c:v>
                </c:pt>
                <c:pt idx="7">
                  <c:v>4815</c:v>
                </c:pt>
                <c:pt idx="8">
                  <c:v>5611</c:v>
                </c:pt>
                <c:pt idx="9">
                  <c:v>6023</c:v>
                </c:pt>
                <c:pt idx="10">
                  <c:v>6546</c:v>
                </c:pt>
                <c:pt idx="11">
                  <c:v>7124</c:v>
                </c:pt>
                <c:pt idx="12">
                  <c:v>8044</c:v>
                </c:pt>
                <c:pt idx="13">
                  <c:v>9199</c:v>
                </c:pt>
                <c:pt idx="14">
                  <c:v>8834</c:v>
                </c:pt>
                <c:pt idx="15">
                  <c:v>10502</c:v>
                </c:pt>
                <c:pt idx="16">
                  <c:v>12377</c:v>
                </c:pt>
                <c:pt idx="17">
                  <c:v>13301</c:v>
                </c:pt>
                <c:pt idx="18">
                  <c:v>15848</c:v>
                </c:pt>
                <c:pt idx="19">
                  <c:v>13187</c:v>
                </c:pt>
                <c:pt idx="20">
                  <c:v>12656</c:v>
                </c:pt>
                <c:pt idx="21">
                  <c:v>15206</c:v>
                </c:pt>
                <c:pt idx="22">
                  <c:v>12141</c:v>
                </c:pt>
                <c:pt idx="23">
                  <c:v>10406</c:v>
                </c:pt>
                <c:pt idx="24">
                  <c:v>9927</c:v>
                </c:pt>
                <c:pt idx="25">
                  <c:v>10181</c:v>
                </c:pt>
                <c:pt idx="26">
                  <c:v>9009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3F-4346-8082-96161FE0AC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95907584"/>
        <c:axId val="-1295914656"/>
      </c:barChart>
      <c:catAx>
        <c:axId val="-1295907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360000" spcFirstLastPara="1" vertOverflow="ellipsis" wrap="square" anchor="ctr" anchorCtr="0"/>
          <a:lstStyle/>
          <a:p>
            <a:pPr>
              <a:defRPr sz="14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295914656"/>
        <c:crosses val="autoZero"/>
        <c:auto val="1"/>
        <c:lblAlgn val="ctr"/>
        <c:lblOffset val="100"/>
        <c:noMultiLvlLbl val="0"/>
      </c:catAx>
      <c:valAx>
        <c:axId val="-12959146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295907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ED7D31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روند درصد بیماران دیابتی بدون تجویز استاتین تا زمستان1404</a:t>
            </a:r>
            <a:endParaRPr lang="en-US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استاتین!$D$1:$AC$1</c:f>
              <c:strCache>
                <c:ptCount val="26"/>
                <c:pt idx="0">
                  <c:v>سه ماهه سوم1398</c:v>
                </c:pt>
                <c:pt idx="1">
                  <c:v>سه ماهه چهارم1398</c:v>
                </c:pt>
                <c:pt idx="2">
                  <c:v>سه ماهه اول1399</c:v>
                </c:pt>
                <c:pt idx="3">
                  <c:v>سه ماهه دوم1399</c:v>
                </c:pt>
                <c:pt idx="4">
                  <c:v>سه ماهه سوم1399</c:v>
                </c:pt>
                <c:pt idx="5">
                  <c:v>سه ماهه چهارم1399</c:v>
                </c:pt>
                <c:pt idx="6">
                  <c:v>سه ماهه اول1400</c:v>
                </c:pt>
                <c:pt idx="7">
                  <c:v>سه ماهه دوم1400</c:v>
                </c:pt>
                <c:pt idx="8">
                  <c:v>سه ماهه سوم1400</c:v>
                </c:pt>
                <c:pt idx="9">
                  <c:v>سه ماهه چهارم1400</c:v>
                </c:pt>
                <c:pt idx="10">
                  <c:v>سه ماهه اول1401</c:v>
                </c:pt>
                <c:pt idx="11">
                  <c:v>سه ماهه دوم1401</c:v>
                </c:pt>
                <c:pt idx="12">
                  <c:v>سه ماهه سوم1401</c:v>
                </c:pt>
                <c:pt idx="13">
                  <c:v>سه ماهه چهارم1401</c:v>
                </c:pt>
                <c:pt idx="14">
                  <c:v>سه ماهه اول1402</c:v>
                </c:pt>
                <c:pt idx="15">
                  <c:v>سه ماهه دوم 1402</c:v>
                </c:pt>
                <c:pt idx="16">
                  <c:v>سه ماهه سوم1402</c:v>
                </c:pt>
                <c:pt idx="17">
                  <c:v>سه ماهه چهارم1402</c:v>
                </c:pt>
                <c:pt idx="18">
                  <c:v>سه ماهه اول 1403</c:v>
                </c:pt>
                <c:pt idx="19">
                  <c:v>سه ماهه دوم1403</c:v>
                </c:pt>
                <c:pt idx="20">
                  <c:v>سه ماهه سوم1403</c:v>
                </c:pt>
                <c:pt idx="21">
                  <c:v>زمستان 1403</c:v>
                </c:pt>
                <c:pt idx="22">
                  <c:v>بهار1404</c:v>
                </c:pt>
                <c:pt idx="23">
                  <c:v>تابستان 1404</c:v>
                </c:pt>
                <c:pt idx="24">
                  <c:v>پاییز 1404</c:v>
                </c:pt>
                <c:pt idx="25">
                  <c:v>زمستان1404</c:v>
                </c:pt>
              </c:strCache>
            </c:strRef>
          </c:cat>
          <c:val>
            <c:numRef>
              <c:f>استاتین!$D$3:$AC$3</c:f>
              <c:numCache>
                <c:formatCode>General</c:formatCode>
                <c:ptCount val="26"/>
                <c:pt idx="0">
                  <c:v>3</c:v>
                </c:pt>
                <c:pt idx="1">
                  <c:v>4</c:v>
                </c:pt>
                <c:pt idx="2">
                  <c:v>8</c:v>
                </c:pt>
                <c:pt idx="3">
                  <c:v>6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13</c:v>
                </c:pt>
                <c:pt idx="8">
                  <c:v>16</c:v>
                </c:pt>
                <c:pt idx="9">
                  <c:v>15</c:v>
                </c:pt>
                <c:pt idx="10">
                  <c:v>14</c:v>
                </c:pt>
                <c:pt idx="11">
                  <c:v>15</c:v>
                </c:pt>
                <c:pt idx="12">
                  <c:v>14</c:v>
                </c:pt>
                <c:pt idx="13">
                  <c:v>14.09</c:v>
                </c:pt>
                <c:pt idx="14">
                  <c:v>15.74</c:v>
                </c:pt>
                <c:pt idx="15">
                  <c:v>17.5</c:v>
                </c:pt>
                <c:pt idx="16">
                  <c:v>16.28</c:v>
                </c:pt>
                <c:pt idx="17">
                  <c:v>18.45</c:v>
                </c:pt>
                <c:pt idx="18">
                  <c:v>16.89</c:v>
                </c:pt>
                <c:pt idx="19">
                  <c:v>16.510000000000002</c:v>
                </c:pt>
                <c:pt idx="20">
                  <c:v>16.329999999999998</c:v>
                </c:pt>
                <c:pt idx="21">
                  <c:v>16.809999999999999</c:v>
                </c:pt>
                <c:pt idx="22">
                  <c:v>11.85</c:v>
                </c:pt>
                <c:pt idx="23">
                  <c:v>12.29</c:v>
                </c:pt>
                <c:pt idx="24">
                  <c:v>11.77</c:v>
                </c:pt>
                <c:pt idx="25">
                  <c:v>11.56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62-4158-8ED0-57473BFA75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95922272"/>
        <c:axId val="-1293784832"/>
      </c:barChart>
      <c:catAx>
        <c:axId val="-129592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480000" spcFirstLastPara="1" vertOverflow="ellipsis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293784832"/>
        <c:crosses val="autoZero"/>
        <c:auto val="1"/>
        <c:lblAlgn val="ctr"/>
        <c:lblOffset val="100"/>
        <c:noMultiLvlLbl val="0"/>
      </c:catAx>
      <c:valAx>
        <c:axId val="-12937848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295922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ED7D31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b="1" dirty="0">
                <a:solidFill>
                  <a:srgbClr val="FF0000"/>
                </a:solidFill>
              </a:rPr>
              <a:t>درصد بیماران دیابتی بدون تجویز استاتین بالای 40 سال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(2)'!$B$582</c:f>
              <c:strCache>
                <c:ptCount val="1"/>
                <c:pt idx="0">
                  <c:v>درصد بیماران دیابتی بدون تجویز استاتین بالای 40 سال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6B3-45D7-BF20-7287A19BFC4F}"/>
              </c:ext>
            </c:extLst>
          </c:dPt>
          <c:dLbls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6B3-45D7-BF20-7287A19BFC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(2)'!$A$583:$A$610</c:f>
              <c:strCache>
                <c:ptCount val="28"/>
                <c:pt idx="0">
                  <c:v>سمیرم</c:v>
                </c:pt>
                <c:pt idx="1">
                  <c:v>مبارکه</c:v>
                </c:pt>
                <c:pt idx="2">
                  <c:v>هرند</c:v>
                </c:pt>
                <c:pt idx="3">
                  <c:v>نجف آباد</c:v>
                </c:pt>
                <c:pt idx="4">
                  <c:v>فریدونشهر</c:v>
                </c:pt>
                <c:pt idx="5">
                  <c:v>ورزنه</c:v>
                </c:pt>
                <c:pt idx="6">
                  <c:v>فریدن</c:v>
                </c:pt>
                <c:pt idx="7">
                  <c:v>گلپایگان</c:v>
                </c:pt>
                <c:pt idx="8">
                  <c:v>فلاورجان</c:v>
                </c:pt>
                <c:pt idx="9">
                  <c:v>خمینی شهر</c:v>
                </c:pt>
                <c:pt idx="10">
                  <c:v>کوهپایه</c:v>
                </c:pt>
                <c:pt idx="11">
                  <c:v>تیران و کرون</c:v>
                </c:pt>
                <c:pt idx="12">
                  <c:v>استان</c:v>
                </c:pt>
                <c:pt idx="13">
                  <c:v>شهرضا</c:v>
                </c:pt>
                <c:pt idx="14">
                  <c:v>جرقویه</c:v>
                </c:pt>
                <c:pt idx="15">
                  <c:v>اصفهان 1</c:v>
                </c:pt>
                <c:pt idx="16">
                  <c:v>شاهین شهر و میمه</c:v>
                </c:pt>
                <c:pt idx="17">
                  <c:v>برخوار</c:v>
                </c:pt>
                <c:pt idx="18">
                  <c:v>نطنز</c:v>
                </c:pt>
                <c:pt idx="19">
                  <c:v>خوانسار</c:v>
                </c:pt>
                <c:pt idx="20">
                  <c:v>بوئین و میاندشت</c:v>
                </c:pt>
                <c:pt idx="21">
                  <c:v>لنجان</c:v>
                </c:pt>
                <c:pt idx="22">
                  <c:v>دهاقان</c:v>
                </c:pt>
                <c:pt idx="23">
                  <c:v>اصفهان 2</c:v>
                </c:pt>
                <c:pt idx="24">
                  <c:v>خور و بیابانک</c:v>
                </c:pt>
                <c:pt idx="25">
                  <c:v>چادگان</c:v>
                </c:pt>
                <c:pt idx="26">
                  <c:v>نائین</c:v>
                </c:pt>
                <c:pt idx="27">
                  <c:v>اردستان</c:v>
                </c:pt>
              </c:strCache>
            </c:strRef>
          </c:cat>
          <c:val>
            <c:numRef>
              <c:f>'Sheet1 (2)'!$B$583:$B$610</c:f>
              <c:numCache>
                <c:formatCode>0.00</c:formatCode>
                <c:ptCount val="28"/>
                <c:pt idx="0">
                  <c:v>19.56901572510192</c:v>
                </c:pt>
                <c:pt idx="1">
                  <c:v>17.42865059573289</c:v>
                </c:pt>
                <c:pt idx="2">
                  <c:v>15.756302521008402</c:v>
                </c:pt>
                <c:pt idx="3">
                  <c:v>15.614675708572424</c:v>
                </c:pt>
                <c:pt idx="4">
                  <c:v>14.410058027079303</c:v>
                </c:pt>
                <c:pt idx="5">
                  <c:v>14.40501043841336</c:v>
                </c:pt>
                <c:pt idx="6">
                  <c:v>13.634181469035045</c:v>
                </c:pt>
                <c:pt idx="7">
                  <c:v>13.509166934705693</c:v>
                </c:pt>
                <c:pt idx="8">
                  <c:v>12.996559274319674</c:v>
                </c:pt>
                <c:pt idx="9">
                  <c:v>12.235965746907706</c:v>
                </c:pt>
                <c:pt idx="10">
                  <c:v>12.221041445270989</c:v>
                </c:pt>
                <c:pt idx="11">
                  <c:v>12.05020920502092</c:v>
                </c:pt>
                <c:pt idx="12">
                  <c:v>11.563936025466589</c:v>
                </c:pt>
                <c:pt idx="13">
                  <c:v>11.483820047355959</c:v>
                </c:pt>
                <c:pt idx="14">
                  <c:v>11.436950146627565</c:v>
                </c:pt>
                <c:pt idx="15">
                  <c:v>11.256354393609296</c:v>
                </c:pt>
                <c:pt idx="16">
                  <c:v>11.108445297504799</c:v>
                </c:pt>
                <c:pt idx="17">
                  <c:v>10.928961748633879</c:v>
                </c:pt>
                <c:pt idx="18">
                  <c:v>10.200471698113207</c:v>
                </c:pt>
                <c:pt idx="19">
                  <c:v>8.9018302828618978</c:v>
                </c:pt>
                <c:pt idx="20">
                  <c:v>8.8328075709779181</c:v>
                </c:pt>
                <c:pt idx="21">
                  <c:v>8.6532839602416693</c:v>
                </c:pt>
                <c:pt idx="22">
                  <c:v>8.5803432137285487</c:v>
                </c:pt>
                <c:pt idx="23">
                  <c:v>8.1153981470622725</c:v>
                </c:pt>
                <c:pt idx="24">
                  <c:v>6.2153163152053281</c:v>
                </c:pt>
                <c:pt idx="25">
                  <c:v>5.9891107078039925</c:v>
                </c:pt>
                <c:pt idx="26">
                  <c:v>5.8971141781681311</c:v>
                </c:pt>
                <c:pt idx="27">
                  <c:v>5.0505050505050502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B3-45D7-BF20-7287A19BFC4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06927392"/>
        <c:axId val="1606942784"/>
      </c:barChart>
      <c:catAx>
        <c:axId val="160692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6942784"/>
        <c:crosses val="autoZero"/>
        <c:auto val="1"/>
        <c:lblAlgn val="ctr"/>
        <c:lblOffset val="100"/>
        <c:noMultiLvlLbl val="0"/>
      </c:catAx>
      <c:valAx>
        <c:axId val="1606942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6927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i="0" baseline="0" dirty="0">
                <a:solidFill>
                  <a:srgbClr val="FF0000"/>
                </a:solidFill>
                <a:effectLst/>
              </a:rPr>
              <a:t>   مقایسه درصد بیماران مبتلا به دیابت بدون تجویز استاتین به تفکیک شهرستان ها در فصل زمستان وپاییز1404</a:t>
            </a:r>
            <a:endParaRPr lang="en-US" sz="1600" dirty="0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(2)'!$B$617</c:f>
              <c:strCache>
                <c:ptCount val="1"/>
                <c:pt idx="0">
                  <c:v>درصد بیماران دیابتی بدون تجویز استاتین بالای 40 سال زمستان 1404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148-414A-91C4-E5FC67CBDE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(2)'!$A$618:$A$645</c:f>
              <c:strCache>
                <c:ptCount val="28"/>
                <c:pt idx="0">
                  <c:v>سمیرم</c:v>
                </c:pt>
                <c:pt idx="1">
                  <c:v>مبارکه</c:v>
                </c:pt>
                <c:pt idx="2">
                  <c:v>هرند</c:v>
                </c:pt>
                <c:pt idx="3">
                  <c:v>نجف آباد</c:v>
                </c:pt>
                <c:pt idx="4">
                  <c:v>فریدونشهر</c:v>
                </c:pt>
                <c:pt idx="5">
                  <c:v>ورزنه</c:v>
                </c:pt>
                <c:pt idx="6">
                  <c:v>فریدن</c:v>
                </c:pt>
                <c:pt idx="7">
                  <c:v>گلپایگان</c:v>
                </c:pt>
                <c:pt idx="8">
                  <c:v>فلاورجان</c:v>
                </c:pt>
                <c:pt idx="9">
                  <c:v>خمینی شهر</c:v>
                </c:pt>
                <c:pt idx="10">
                  <c:v>کوهپایه</c:v>
                </c:pt>
                <c:pt idx="11">
                  <c:v>تیران و کرون</c:v>
                </c:pt>
                <c:pt idx="12">
                  <c:v>استان</c:v>
                </c:pt>
                <c:pt idx="13">
                  <c:v>شهرضا</c:v>
                </c:pt>
                <c:pt idx="14">
                  <c:v>جرقویه</c:v>
                </c:pt>
                <c:pt idx="15">
                  <c:v>اصفهان 1</c:v>
                </c:pt>
                <c:pt idx="16">
                  <c:v>شاهین شهر و میمه</c:v>
                </c:pt>
                <c:pt idx="17">
                  <c:v>برخوار</c:v>
                </c:pt>
                <c:pt idx="18">
                  <c:v>نطنز</c:v>
                </c:pt>
                <c:pt idx="19">
                  <c:v>خوانسار</c:v>
                </c:pt>
                <c:pt idx="20">
                  <c:v>بوئین و میاندشت</c:v>
                </c:pt>
                <c:pt idx="21">
                  <c:v>لنجان</c:v>
                </c:pt>
                <c:pt idx="22">
                  <c:v>دهاقان</c:v>
                </c:pt>
                <c:pt idx="23">
                  <c:v>اصفهان 2</c:v>
                </c:pt>
                <c:pt idx="24">
                  <c:v>خور و بیابانک</c:v>
                </c:pt>
                <c:pt idx="25">
                  <c:v>چادگان</c:v>
                </c:pt>
                <c:pt idx="26">
                  <c:v>نائین</c:v>
                </c:pt>
                <c:pt idx="27">
                  <c:v>اردستان</c:v>
                </c:pt>
              </c:strCache>
            </c:strRef>
          </c:cat>
          <c:val>
            <c:numRef>
              <c:f>'Sheet1 (2)'!$B$618:$B$645</c:f>
              <c:numCache>
                <c:formatCode>0.00</c:formatCode>
                <c:ptCount val="28"/>
                <c:pt idx="0">
                  <c:v>19.56901572510192</c:v>
                </c:pt>
                <c:pt idx="1">
                  <c:v>17.42865059573289</c:v>
                </c:pt>
                <c:pt idx="2">
                  <c:v>15.756302521008402</c:v>
                </c:pt>
                <c:pt idx="3">
                  <c:v>15.614675708572424</c:v>
                </c:pt>
                <c:pt idx="4">
                  <c:v>14.410058027079303</c:v>
                </c:pt>
                <c:pt idx="5">
                  <c:v>14.40501043841336</c:v>
                </c:pt>
                <c:pt idx="6">
                  <c:v>13.634181469035045</c:v>
                </c:pt>
                <c:pt idx="7">
                  <c:v>13.509166934705693</c:v>
                </c:pt>
                <c:pt idx="8">
                  <c:v>12.996559274319674</c:v>
                </c:pt>
                <c:pt idx="9">
                  <c:v>12.235965746907706</c:v>
                </c:pt>
                <c:pt idx="10">
                  <c:v>12.221041445270989</c:v>
                </c:pt>
                <c:pt idx="11">
                  <c:v>12.05020920502092</c:v>
                </c:pt>
                <c:pt idx="12">
                  <c:v>11.563936025466589</c:v>
                </c:pt>
                <c:pt idx="13">
                  <c:v>11.483820047355959</c:v>
                </c:pt>
                <c:pt idx="14">
                  <c:v>11.436950146627565</c:v>
                </c:pt>
                <c:pt idx="15">
                  <c:v>11.256354393609296</c:v>
                </c:pt>
                <c:pt idx="16">
                  <c:v>11.108445297504799</c:v>
                </c:pt>
                <c:pt idx="17">
                  <c:v>10.928961748633879</c:v>
                </c:pt>
                <c:pt idx="18">
                  <c:v>10.200471698113207</c:v>
                </c:pt>
                <c:pt idx="19">
                  <c:v>8.9018302828618978</c:v>
                </c:pt>
                <c:pt idx="20">
                  <c:v>8.8328075709779181</c:v>
                </c:pt>
                <c:pt idx="21">
                  <c:v>8.6532839602416693</c:v>
                </c:pt>
                <c:pt idx="22">
                  <c:v>8.5803432137285487</c:v>
                </c:pt>
                <c:pt idx="23">
                  <c:v>8.1153981470622725</c:v>
                </c:pt>
                <c:pt idx="24">
                  <c:v>6.2153163152053281</c:v>
                </c:pt>
                <c:pt idx="25">
                  <c:v>5.9891107078039925</c:v>
                </c:pt>
                <c:pt idx="26">
                  <c:v>5.8971141781681311</c:v>
                </c:pt>
                <c:pt idx="27">
                  <c:v>5.0505050505050502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48-414A-91C4-E5FC67CBDE9F}"/>
            </c:ext>
          </c:extLst>
        </c:ser>
        <c:ser>
          <c:idx val="1"/>
          <c:order val="1"/>
          <c:tx>
            <c:strRef>
              <c:f>'Sheet1 (2)'!$C$617</c:f>
              <c:strCache>
                <c:ptCount val="1"/>
                <c:pt idx="0">
                  <c:v>درصد بیماران دیابتی بدون تجویز استاتین بالای 40 سال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48-414A-91C4-E5FC67CBDE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(2)'!$A$618:$A$645</c:f>
              <c:strCache>
                <c:ptCount val="28"/>
                <c:pt idx="0">
                  <c:v>سمیرم</c:v>
                </c:pt>
                <c:pt idx="1">
                  <c:v>مبارکه</c:v>
                </c:pt>
                <c:pt idx="2">
                  <c:v>هرند</c:v>
                </c:pt>
                <c:pt idx="3">
                  <c:v>نجف آباد</c:v>
                </c:pt>
                <c:pt idx="4">
                  <c:v>فریدونشهر</c:v>
                </c:pt>
                <c:pt idx="5">
                  <c:v>ورزنه</c:v>
                </c:pt>
                <c:pt idx="6">
                  <c:v>فریدن</c:v>
                </c:pt>
                <c:pt idx="7">
                  <c:v>گلپایگان</c:v>
                </c:pt>
                <c:pt idx="8">
                  <c:v>فلاورجان</c:v>
                </c:pt>
                <c:pt idx="9">
                  <c:v>خمینی شهر</c:v>
                </c:pt>
                <c:pt idx="10">
                  <c:v>کوهپایه</c:v>
                </c:pt>
                <c:pt idx="11">
                  <c:v>تیران و کرون</c:v>
                </c:pt>
                <c:pt idx="12">
                  <c:v>استان</c:v>
                </c:pt>
                <c:pt idx="13">
                  <c:v>شهرضا</c:v>
                </c:pt>
                <c:pt idx="14">
                  <c:v>جرقویه</c:v>
                </c:pt>
                <c:pt idx="15">
                  <c:v>اصفهان 1</c:v>
                </c:pt>
                <c:pt idx="16">
                  <c:v>شاهین شهر و میمه</c:v>
                </c:pt>
                <c:pt idx="17">
                  <c:v>برخوار</c:v>
                </c:pt>
                <c:pt idx="18">
                  <c:v>نطنز</c:v>
                </c:pt>
                <c:pt idx="19">
                  <c:v>خوانسار</c:v>
                </c:pt>
                <c:pt idx="20">
                  <c:v>بوئین و میاندشت</c:v>
                </c:pt>
                <c:pt idx="21">
                  <c:v>لنجان</c:v>
                </c:pt>
                <c:pt idx="22">
                  <c:v>دهاقان</c:v>
                </c:pt>
                <c:pt idx="23">
                  <c:v>اصفهان 2</c:v>
                </c:pt>
                <c:pt idx="24">
                  <c:v>خور و بیابانک</c:v>
                </c:pt>
                <c:pt idx="25">
                  <c:v>چادگان</c:v>
                </c:pt>
                <c:pt idx="26">
                  <c:v>نائین</c:v>
                </c:pt>
                <c:pt idx="27">
                  <c:v>اردستان</c:v>
                </c:pt>
              </c:strCache>
            </c:strRef>
          </c:cat>
          <c:val>
            <c:numRef>
              <c:f>'Sheet1 (2)'!$C$618:$C$645</c:f>
              <c:numCache>
                <c:formatCode>0.00</c:formatCode>
                <c:ptCount val="28"/>
                <c:pt idx="0">
                  <c:v>18.602029312288611</c:v>
                </c:pt>
                <c:pt idx="1">
                  <c:v>17.61822376009227</c:v>
                </c:pt>
                <c:pt idx="2">
                  <c:v>17.206703910614525</c:v>
                </c:pt>
                <c:pt idx="3">
                  <c:v>16.586276645402208</c:v>
                </c:pt>
                <c:pt idx="4">
                  <c:v>15.321100917431194</c:v>
                </c:pt>
                <c:pt idx="5">
                  <c:v>16.088328075709779</c:v>
                </c:pt>
                <c:pt idx="6">
                  <c:v>14.607257694074413</c:v>
                </c:pt>
                <c:pt idx="7">
                  <c:v>16.091245376078913</c:v>
                </c:pt>
                <c:pt idx="8">
                  <c:v>13.94991550161315</c:v>
                </c:pt>
                <c:pt idx="9">
                  <c:v>12.397820163487738</c:v>
                </c:pt>
                <c:pt idx="10">
                  <c:v>12.144420131291028</c:v>
                </c:pt>
                <c:pt idx="11">
                  <c:v>13.538821693328131</c:v>
                </c:pt>
                <c:pt idx="12">
                  <c:v>12.194274763444724</c:v>
                </c:pt>
                <c:pt idx="13">
                  <c:v>11.106870229007633</c:v>
                </c:pt>
                <c:pt idx="14">
                  <c:v>11.397058823529411</c:v>
                </c:pt>
                <c:pt idx="15">
                  <c:v>11.865049279757391</c:v>
                </c:pt>
                <c:pt idx="16">
                  <c:v>13.163716814159294</c:v>
                </c:pt>
                <c:pt idx="17">
                  <c:v>11.81129476584022</c:v>
                </c:pt>
                <c:pt idx="18">
                  <c:v>11.053719008264464</c:v>
                </c:pt>
                <c:pt idx="19">
                  <c:v>10.980392156862745</c:v>
                </c:pt>
                <c:pt idx="20">
                  <c:v>9.3121693121693117</c:v>
                </c:pt>
                <c:pt idx="21">
                  <c:v>8.5006823942288943</c:v>
                </c:pt>
                <c:pt idx="22">
                  <c:v>8.8280060882800608</c:v>
                </c:pt>
                <c:pt idx="23">
                  <c:v>8.384722498508058</c:v>
                </c:pt>
                <c:pt idx="24">
                  <c:v>5.5314533622559656</c:v>
                </c:pt>
                <c:pt idx="25">
                  <c:v>6.1206120612061206</c:v>
                </c:pt>
                <c:pt idx="26">
                  <c:v>5.239179954441914</c:v>
                </c:pt>
                <c:pt idx="27">
                  <c:v>6.8181818181818175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48-414A-91C4-E5FC67CBDE9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52503456"/>
        <c:axId val="1752510112"/>
      </c:barChart>
      <c:catAx>
        <c:axId val="1752503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2510112"/>
        <c:crosses val="autoZero"/>
        <c:auto val="1"/>
        <c:lblAlgn val="ctr"/>
        <c:lblOffset val="100"/>
        <c:noMultiLvlLbl val="0"/>
      </c:catAx>
      <c:valAx>
        <c:axId val="1752510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2503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بیماریابی دیابت به تفکیک شهرستان ها در</a:t>
            </a:r>
            <a:r>
              <a:rPr lang="fa-IR" sz="2000" b="1" baseline="0" dirty="0">
                <a:solidFill>
                  <a:srgbClr val="FF0000"/>
                </a:solidFill>
              </a:rPr>
              <a:t> فصل زمستان و فصل پاییز</a:t>
            </a:r>
            <a:r>
              <a:rPr lang="fa-IR" sz="2000" b="1" dirty="0">
                <a:solidFill>
                  <a:srgbClr val="FF0000"/>
                </a:solidFill>
              </a:rPr>
              <a:t> 1404</a:t>
            </a:r>
            <a:endParaRPr lang="en-US" sz="2000" b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8031512467191602"/>
          <c:y val="1.11111111111111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Sheet1!$B$189</c:f>
              <c:strCache>
                <c:ptCount val="1"/>
                <c:pt idx="0">
                  <c:v>شیوع دیابت تا زمستان1404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699-4B06-9401-AD9C4F595893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60D-4F5C-A45C-199E27BB96FC}"/>
              </c:ext>
            </c:extLst>
          </c:dPt>
          <c:dPt>
            <c:idx val="1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63E-4F72-A60F-72F58CDC4E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Sheet1!$A$190:$A$217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 و بیابانک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دهاقان</c:v>
                </c:pt>
                <c:pt idx="6">
                  <c:v>خمینی شهر</c:v>
                </c:pt>
                <c:pt idx="7">
                  <c:v>هرند</c:v>
                </c:pt>
                <c:pt idx="8">
                  <c:v>اصفهان 1</c:v>
                </c:pt>
                <c:pt idx="9">
                  <c:v>نجف آباد</c:v>
                </c:pt>
                <c:pt idx="10">
                  <c:v>خوانسار</c:v>
                </c:pt>
                <c:pt idx="11">
                  <c:v>ورزنه</c:v>
                </c:pt>
                <c:pt idx="12">
                  <c:v>شاهین شهر و میمه</c:v>
                </c:pt>
                <c:pt idx="13">
                  <c:v>فلاورجان</c:v>
                </c:pt>
                <c:pt idx="14">
                  <c:v>استان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نائین</c:v>
                </c:pt>
                <c:pt idx="19">
                  <c:v>تیران و کرون</c:v>
                </c:pt>
                <c:pt idx="20">
                  <c:v>لنجان</c:v>
                </c:pt>
                <c:pt idx="21">
                  <c:v>اصفهان 2</c:v>
                </c:pt>
                <c:pt idx="22">
                  <c:v>شهرضا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فریدونشهر</c:v>
                </c:pt>
              </c:strCache>
            </c:strRef>
          </c:cat>
          <c:val>
            <c:numRef>
              <c:f>Sheet1!$B$190:$B$217</c:f>
              <c:numCache>
                <c:formatCode>General</c:formatCode>
                <c:ptCount val="28"/>
                <c:pt idx="0">
                  <c:v>18.78</c:v>
                </c:pt>
                <c:pt idx="1">
                  <c:v>18.079999999999998</c:v>
                </c:pt>
                <c:pt idx="2">
                  <c:v>17.579999999999998</c:v>
                </c:pt>
                <c:pt idx="3">
                  <c:v>15.62</c:v>
                </c:pt>
                <c:pt idx="4">
                  <c:v>14.73</c:v>
                </c:pt>
                <c:pt idx="5">
                  <c:v>14.48</c:v>
                </c:pt>
                <c:pt idx="6">
                  <c:v>14.46</c:v>
                </c:pt>
                <c:pt idx="7">
                  <c:v>14.26</c:v>
                </c:pt>
                <c:pt idx="8">
                  <c:v>14.21</c:v>
                </c:pt>
                <c:pt idx="9">
                  <c:v>14.04</c:v>
                </c:pt>
                <c:pt idx="10">
                  <c:v>13.97</c:v>
                </c:pt>
                <c:pt idx="11">
                  <c:v>13.91</c:v>
                </c:pt>
                <c:pt idx="12">
                  <c:v>13.89</c:v>
                </c:pt>
                <c:pt idx="13">
                  <c:v>13.46</c:v>
                </c:pt>
                <c:pt idx="14">
                  <c:v>13.37</c:v>
                </c:pt>
                <c:pt idx="15">
                  <c:v>13.26</c:v>
                </c:pt>
                <c:pt idx="16">
                  <c:v>12.92</c:v>
                </c:pt>
                <c:pt idx="17">
                  <c:v>12.85</c:v>
                </c:pt>
                <c:pt idx="18">
                  <c:v>12.79</c:v>
                </c:pt>
                <c:pt idx="19">
                  <c:v>12.71</c:v>
                </c:pt>
                <c:pt idx="20">
                  <c:v>12.43</c:v>
                </c:pt>
                <c:pt idx="21">
                  <c:v>12.28</c:v>
                </c:pt>
                <c:pt idx="22">
                  <c:v>11.92</c:v>
                </c:pt>
                <c:pt idx="23">
                  <c:v>11.77</c:v>
                </c:pt>
                <c:pt idx="24">
                  <c:v>10.75</c:v>
                </c:pt>
                <c:pt idx="25">
                  <c:v>10.57</c:v>
                </c:pt>
                <c:pt idx="26">
                  <c:v>10.46</c:v>
                </c:pt>
                <c:pt idx="27">
                  <c:v>9.09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9D-44A9-B664-F66E3CC289E7}"/>
            </c:ext>
          </c:extLst>
        </c:ser>
        <c:ser>
          <c:idx val="1"/>
          <c:order val="1"/>
          <c:tx>
            <c:strRef>
              <c:f>Sheet1!$C$189</c:f>
              <c:strCache>
                <c:ptCount val="1"/>
                <c:pt idx="0">
                  <c:v>شیوع دیابت تا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60D-4F5C-A45C-199E27BB96FC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63E-4F72-A60F-72F58CDC4E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Sheet1!$A$190:$A$217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 و بیابانک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دهاقان</c:v>
                </c:pt>
                <c:pt idx="6">
                  <c:v>خمینی شهر</c:v>
                </c:pt>
                <c:pt idx="7">
                  <c:v>هرند</c:v>
                </c:pt>
                <c:pt idx="8">
                  <c:v>اصفهان 1</c:v>
                </c:pt>
                <c:pt idx="9">
                  <c:v>نجف آباد</c:v>
                </c:pt>
                <c:pt idx="10">
                  <c:v>خوانسار</c:v>
                </c:pt>
                <c:pt idx="11">
                  <c:v>ورزنه</c:v>
                </c:pt>
                <c:pt idx="12">
                  <c:v>شاهین شهر و میمه</c:v>
                </c:pt>
                <c:pt idx="13">
                  <c:v>فلاورجان</c:v>
                </c:pt>
                <c:pt idx="14">
                  <c:v>استان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نائین</c:v>
                </c:pt>
                <c:pt idx="19">
                  <c:v>تیران و کرون</c:v>
                </c:pt>
                <c:pt idx="20">
                  <c:v>لنجان</c:v>
                </c:pt>
                <c:pt idx="21">
                  <c:v>اصفهان 2</c:v>
                </c:pt>
                <c:pt idx="22">
                  <c:v>شهرضا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سمیرم</c:v>
                </c:pt>
                <c:pt idx="26">
                  <c:v>گلپایگان</c:v>
                </c:pt>
                <c:pt idx="27">
                  <c:v>فریدونشهر</c:v>
                </c:pt>
              </c:strCache>
            </c:strRef>
          </c:cat>
          <c:val>
            <c:numRef>
              <c:f>Sheet1!$C$190:$C$217</c:f>
              <c:numCache>
                <c:formatCode>0.00</c:formatCode>
                <c:ptCount val="28"/>
                <c:pt idx="0">
                  <c:v>18.760000000000002</c:v>
                </c:pt>
                <c:pt idx="1">
                  <c:v>18.05</c:v>
                </c:pt>
                <c:pt idx="2">
                  <c:v>17.5</c:v>
                </c:pt>
                <c:pt idx="3">
                  <c:v>15.62</c:v>
                </c:pt>
                <c:pt idx="4">
                  <c:v>14.66</c:v>
                </c:pt>
                <c:pt idx="5">
                  <c:v>14.39</c:v>
                </c:pt>
                <c:pt idx="6">
                  <c:v>14.33</c:v>
                </c:pt>
                <c:pt idx="7">
                  <c:v>14.21</c:v>
                </c:pt>
                <c:pt idx="8">
                  <c:v>14.15</c:v>
                </c:pt>
                <c:pt idx="9">
                  <c:v>13.99</c:v>
                </c:pt>
                <c:pt idx="10">
                  <c:v>13.88</c:v>
                </c:pt>
                <c:pt idx="11">
                  <c:v>13.84</c:v>
                </c:pt>
                <c:pt idx="12">
                  <c:v>13.8</c:v>
                </c:pt>
                <c:pt idx="13">
                  <c:v>13.36</c:v>
                </c:pt>
                <c:pt idx="14" formatCode="General">
                  <c:v>13.31</c:v>
                </c:pt>
                <c:pt idx="15">
                  <c:v>13.19</c:v>
                </c:pt>
                <c:pt idx="16">
                  <c:v>12.86</c:v>
                </c:pt>
                <c:pt idx="17">
                  <c:v>12.82</c:v>
                </c:pt>
                <c:pt idx="18">
                  <c:v>12.67</c:v>
                </c:pt>
                <c:pt idx="19">
                  <c:v>12.64</c:v>
                </c:pt>
                <c:pt idx="20">
                  <c:v>12.38</c:v>
                </c:pt>
                <c:pt idx="21">
                  <c:v>12.29</c:v>
                </c:pt>
                <c:pt idx="22">
                  <c:v>11.8</c:v>
                </c:pt>
                <c:pt idx="23">
                  <c:v>11.61</c:v>
                </c:pt>
                <c:pt idx="24">
                  <c:v>10.71</c:v>
                </c:pt>
                <c:pt idx="25">
                  <c:v>10.46</c:v>
                </c:pt>
                <c:pt idx="26">
                  <c:v>10.42</c:v>
                </c:pt>
                <c:pt idx="27">
                  <c:v>9.0399999999999991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9D-44A9-B664-F66E3CC289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45768128"/>
        <c:axId val="-1345762688"/>
      </c:barChart>
      <c:catAx>
        <c:axId val="-134576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62688"/>
        <c:crosses val="autoZero"/>
        <c:auto val="1"/>
        <c:lblAlgn val="ctr"/>
        <c:lblOffset val="100"/>
        <c:noMultiLvlLbl val="0"/>
      </c:catAx>
      <c:valAx>
        <c:axId val="-134576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68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</a:t>
            </a:r>
            <a:r>
              <a:rPr lang="fa-IR" sz="2000" b="1" baseline="0" dirty="0">
                <a:solidFill>
                  <a:srgbClr val="FF0000"/>
                </a:solidFill>
              </a:rPr>
              <a:t> شیوع کلسترول بالای200به تفکیک شهرستان ها در زمستان1404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21854024138019454"/>
          <c:y val="6.44148237695771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156714785651792"/>
          <c:y val="0.19486111111111112"/>
          <c:w val="0.86787729658792656"/>
          <c:h val="0.51901283172936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PowerPoint]Sheet3'!$B$102</c:f>
              <c:strCache>
                <c:ptCount val="1"/>
                <c:pt idx="0">
                  <c:v>شیوع چربی خون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3D8-4D4B-B92D-AD25A3656592}"/>
              </c:ext>
            </c:extLst>
          </c:dPt>
          <c:dLbls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3D8-4D4B-B92D-AD25A36565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PowerPoint]Sheet3'!$A$103:$A$130</c:f>
              <c:strCache>
                <c:ptCount val="28"/>
                <c:pt idx="0">
                  <c:v>هرند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بوئین و میاندشت</c:v>
                </c:pt>
                <c:pt idx="5">
                  <c:v>نجف آباد</c:v>
                </c:pt>
                <c:pt idx="6">
                  <c:v>دهاقان</c:v>
                </c:pt>
                <c:pt idx="7">
                  <c:v>تیران و کرون</c:v>
                </c:pt>
                <c:pt idx="8">
                  <c:v>اردستان</c:v>
                </c:pt>
                <c:pt idx="9">
                  <c:v>نائین</c:v>
                </c:pt>
                <c:pt idx="10">
                  <c:v>چادگان</c:v>
                </c:pt>
                <c:pt idx="11">
                  <c:v>خور و بیابانک</c:v>
                </c:pt>
                <c:pt idx="12">
                  <c:v>برخوار</c:v>
                </c:pt>
                <c:pt idx="13">
                  <c:v>گلپایگان</c:v>
                </c:pt>
                <c:pt idx="14">
                  <c:v>فریدن</c:v>
                </c:pt>
                <c:pt idx="15">
                  <c:v>لنجان</c:v>
                </c:pt>
                <c:pt idx="16">
                  <c:v>خوانسار</c:v>
                </c:pt>
                <c:pt idx="17">
                  <c:v>مبارکه</c:v>
                </c:pt>
                <c:pt idx="18">
                  <c:v>اصفهان 1</c:v>
                </c:pt>
                <c:pt idx="19">
                  <c:v>خمینی شهر</c:v>
                </c:pt>
                <c:pt idx="20">
                  <c:v>استان</c:v>
                </c:pt>
                <c:pt idx="21">
                  <c:v>شاهین شهر و میمه</c:v>
                </c:pt>
                <c:pt idx="22">
                  <c:v>شهرضا</c:v>
                </c:pt>
                <c:pt idx="23">
                  <c:v>سمیرم</c:v>
                </c:pt>
                <c:pt idx="24">
                  <c:v>فلاورجان</c:v>
                </c:pt>
                <c:pt idx="25">
                  <c:v>اصفهان 2</c:v>
                </c:pt>
                <c:pt idx="26">
                  <c:v>فریدونشهر</c:v>
                </c:pt>
                <c:pt idx="27">
                  <c:v>نطنز</c:v>
                </c:pt>
              </c:strCache>
            </c:strRef>
          </c:cat>
          <c:val>
            <c:numRef>
              <c:f>'[Chart in Microsoft PowerPoint]Sheet3'!$B$103:$B$130</c:f>
              <c:numCache>
                <c:formatCode>0.00</c:formatCode>
                <c:ptCount val="28"/>
                <c:pt idx="0">
                  <c:v>39.69</c:v>
                </c:pt>
                <c:pt idx="1">
                  <c:v>36.93</c:v>
                </c:pt>
                <c:pt idx="2">
                  <c:v>35.03</c:v>
                </c:pt>
                <c:pt idx="3">
                  <c:v>32.56</c:v>
                </c:pt>
                <c:pt idx="4">
                  <c:v>32.35</c:v>
                </c:pt>
                <c:pt idx="5">
                  <c:v>31.38</c:v>
                </c:pt>
                <c:pt idx="6">
                  <c:v>30.52</c:v>
                </c:pt>
                <c:pt idx="7">
                  <c:v>29.94</c:v>
                </c:pt>
                <c:pt idx="8">
                  <c:v>29.78</c:v>
                </c:pt>
                <c:pt idx="9">
                  <c:v>29.76</c:v>
                </c:pt>
                <c:pt idx="10">
                  <c:v>29.45</c:v>
                </c:pt>
                <c:pt idx="11">
                  <c:v>28.94</c:v>
                </c:pt>
                <c:pt idx="12">
                  <c:v>28.62</c:v>
                </c:pt>
                <c:pt idx="13">
                  <c:v>28.12</c:v>
                </c:pt>
                <c:pt idx="14">
                  <c:v>27.88</c:v>
                </c:pt>
                <c:pt idx="15">
                  <c:v>26.8</c:v>
                </c:pt>
                <c:pt idx="16">
                  <c:v>26.1</c:v>
                </c:pt>
                <c:pt idx="17">
                  <c:v>26.07</c:v>
                </c:pt>
                <c:pt idx="18">
                  <c:v>25.6</c:v>
                </c:pt>
                <c:pt idx="19">
                  <c:v>25.41</c:v>
                </c:pt>
                <c:pt idx="20">
                  <c:v>25.28</c:v>
                </c:pt>
                <c:pt idx="21">
                  <c:v>23.53</c:v>
                </c:pt>
                <c:pt idx="22">
                  <c:v>23.5</c:v>
                </c:pt>
                <c:pt idx="23">
                  <c:v>22.85</c:v>
                </c:pt>
                <c:pt idx="24">
                  <c:v>22.32</c:v>
                </c:pt>
                <c:pt idx="25">
                  <c:v>20.32</c:v>
                </c:pt>
                <c:pt idx="26">
                  <c:v>20.28</c:v>
                </c:pt>
                <c:pt idx="27">
                  <c:v>15.94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D8-4D4B-B92D-AD25A365659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921988176"/>
        <c:axId val="-1921980560"/>
      </c:barChart>
      <c:catAx>
        <c:axId val="-192198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1980560"/>
        <c:crosses val="autoZero"/>
        <c:auto val="1"/>
        <c:lblAlgn val="ctr"/>
        <c:lblOffset val="100"/>
        <c:noMultiLvlLbl val="0"/>
      </c:catAx>
      <c:valAx>
        <c:axId val="-1921980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1988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u="none" strike="noStrike" baseline="0">
                <a:solidFill>
                  <a:srgbClr val="FF0000"/>
                </a:solidFill>
                <a:effectLst/>
              </a:rPr>
              <a:t>مقایسه درصد شیوع کلسترول بالای200 به تفکیک شهرستان ها در زمستان و پاییز1404</a:t>
            </a:r>
            <a:endParaRPr lang="en-US" sz="180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20648102497305923"/>
          <c:y val="5.3129615608119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PowerPoint]Sheet3'!$B$102</c:f>
              <c:strCache>
                <c:ptCount val="1"/>
                <c:pt idx="0">
                  <c:v>شیوع چربی خون تا زمستان1404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F7E-4BA8-9B0B-A9256BD281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PowerPoint]Sheet3'!$A$103:$A$130</c:f>
              <c:strCache>
                <c:ptCount val="28"/>
                <c:pt idx="0">
                  <c:v>هرند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بوئین و میاندشت</c:v>
                </c:pt>
                <c:pt idx="5">
                  <c:v>نجف آباد</c:v>
                </c:pt>
                <c:pt idx="6">
                  <c:v>دهاقان</c:v>
                </c:pt>
                <c:pt idx="7">
                  <c:v>تیران و کرون</c:v>
                </c:pt>
                <c:pt idx="8">
                  <c:v>اردستان</c:v>
                </c:pt>
                <c:pt idx="9">
                  <c:v>نائین</c:v>
                </c:pt>
                <c:pt idx="10">
                  <c:v>چادگان</c:v>
                </c:pt>
                <c:pt idx="11">
                  <c:v>خور و بیابانک</c:v>
                </c:pt>
                <c:pt idx="12">
                  <c:v>برخوار</c:v>
                </c:pt>
                <c:pt idx="13">
                  <c:v>گلپایگان</c:v>
                </c:pt>
                <c:pt idx="14">
                  <c:v>فریدن</c:v>
                </c:pt>
                <c:pt idx="15">
                  <c:v>لنجان</c:v>
                </c:pt>
                <c:pt idx="16">
                  <c:v>خوانسار</c:v>
                </c:pt>
                <c:pt idx="17">
                  <c:v>مبارکه</c:v>
                </c:pt>
                <c:pt idx="18">
                  <c:v>اصفهان 1</c:v>
                </c:pt>
                <c:pt idx="19">
                  <c:v>خمینی شهر</c:v>
                </c:pt>
                <c:pt idx="20">
                  <c:v>استان</c:v>
                </c:pt>
                <c:pt idx="21">
                  <c:v>شاهین شهر و میمه</c:v>
                </c:pt>
                <c:pt idx="22">
                  <c:v>شهرضا</c:v>
                </c:pt>
                <c:pt idx="23">
                  <c:v>سمیرم</c:v>
                </c:pt>
                <c:pt idx="24">
                  <c:v>فلاورجان</c:v>
                </c:pt>
                <c:pt idx="25">
                  <c:v>اصفهان 2</c:v>
                </c:pt>
                <c:pt idx="26">
                  <c:v>فریدونشهر</c:v>
                </c:pt>
                <c:pt idx="27">
                  <c:v>نطنز</c:v>
                </c:pt>
              </c:strCache>
            </c:strRef>
          </c:cat>
          <c:val>
            <c:numRef>
              <c:f>'[Chart in Microsoft PowerPoint]Sheet3'!$B$103:$B$130</c:f>
              <c:numCache>
                <c:formatCode>0.00</c:formatCode>
                <c:ptCount val="28"/>
                <c:pt idx="0">
                  <c:v>39.69</c:v>
                </c:pt>
                <c:pt idx="1">
                  <c:v>36.93</c:v>
                </c:pt>
                <c:pt idx="2">
                  <c:v>35.03</c:v>
                </c:pt>
                <c:pt idx="3">
                  <c:v>32.56</c:v>
                </c:pt>
                <c:pt idx="4">
                  <c:v>32.35</c:v>
                </c:pt>
                <c:pt idx="5">
                  <c:v>31.38</c:v>
                </c:pt>
                <c:pt idx="6">
                  <c:v>30.52</c:v>
                </c:pt>
                <c:pt idx="7">
                  <c:v>29.94</c:v>
                </c:pt>
                <c:pt idx="8">
                  <c:v>29.78</c:v>
                </c:pt>
                <c:pt idx="9">
                  <c:v>29.76</c:v>
                </c:pt>
                <c:pt idx="10">
                  <c:v>29.45</c:v>
                </c:pt>
                <c:pt idx="11">
                  <c:v>28.94</c:v>
                </c:pt>
                <c:pt idx="12">
                  <c:v>28.62</c:v>
                </c:pt>
                <c:pt idx="13">
                  <c:v>28.12</c:v>
                </c:pt>
                <c:pt idx="14">
                  <c:v>27.88</c:v>
                </c:pt>
                <c:pt idx="15">
                  <c:v>26.8</c:v>
                </c:pt>
                <c:pt idx="16">
                  <c:v>26.1</c:v>
                </c:pt>
                <c:pt idx="17">
                  <c:v>26.07</c:v>
                </c:pt>
                <c:pt idx="18">
                  <c:v>25.6</c:v>
                </c:pt>
                <c:pt idx="19">
                  <c:v>25.41</c:v>
                </c:pt>
                <c:pt idx="20">
                  <c:v>25.28</c:v>
                </c:pt>
                <c:pt idx="21">
                  <c:v>23.53</c:v>
                </c:pt>
                <c:pt idx="22">
                  <c:v>23.5</c:v>
                </c:pt>
                <c:pt idx="23">
                  <c:v>22.85</c:v>
                </c:pt>
                <c:pt idx="24">
                  <c:v>22.32</c:v>
                </c:pt>
                <c:pt idx="25">
                  <c:v>20.32</c:v>
                </c:pt>
                <c:pt idx="26">
                  <c:v>20.28</c:v>
                </c:pt>
                <c:pt idx="27">
                  <c:v>15.94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7E-4BA8-9B0B-A9256BD281B8}"/>
            </c:ext>
          </c:extLst>
        </c:ser>
        <c:ser>
          <c:idx val="1"/>
          <c:order val="1"/>
          <c:tx>
            <c:strRef>
              <c:f>'[Chart in Microsoft PowerPoint]Sheet3'!$C$102</c:f>
              <c:strCache>
                <c:ptCount val="1"/>
                <c:pt idx="0">
                  <c:v>شیوع چربی خون تا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F7E-4BA8-9B0B-A9256BD281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PowerPoint]Sheet3'!$A$103:$A$130</c:f>
              <c:strCache>
                <c:ptCount val="28"/>
                <c:pt idx="0">
                  <c:v>هرند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بوئین و میاندشت</c:v>
                </c:pt>
                <c:pt idx="5">
                  <c:v>نجف آباد</c:v>
                </c:pt>
                <c:pt idx="6">
                  <c:v>دهاقان</c:v>
                </c:pt>
                <c:pt idx="7">
                  <c:v>تیران و کرون</c:v>
                </c:pt>
                <c:pt idx="8">
                  <c:v>اردستان</c:v>
                </c:pt>
                <c:pt idx="9">
                  <c:v>نائین</c:v>
                </c:pt>
                <c:pt idx="10">
                  <c:v>چادگان</c:v>
                </c:pt>
                <c:pt idx="11">
                  <c:v>خور و بیابانک</c:v>
                </c:pt>
                <c:pt idx="12">
                  <c:v>برخوار</c:v>
                </c:pt>
                <c:pt idx="13">
                  <c:v>گلپایگان</c:v>
                </c:pt>
                <c:pt idx="14">
                  <c:v>فریدن</c:v>
                </c:pt>
                <c:pt idx="15">
                  <c:v>لنجان</c:v>
                </c:pt>
                <c:pt idx="16">
                  <c:v>خوانسار</c:v>
                </c:pt>
                <c:pt idx="17">
                  <c:v>مبارکه</c:v>
                </c:pt>
                <c:pt idx="18">
                  <c:v>اصفهان 1</c:v>
                </c:pt>
                <c:pt idx="19">
                  <c:v>خمینی شهر</c:v>
                </c:pt>
                <c:pt idx="20">
                  <c:v>استان</c:v>
                </c:pt>
                <c:pt idx="21">
                  <c:v>شاهین شهر و میمه</c:v>
                </c:pt>
                <c:pt idx="22">
                  <c:v>شهرضا</c:v>
                </c:pt>
                <c:pt idx="23">
                  <c:v>سمیرم</c:v>
                </c:pt>
                <c:pt idx="24">
                  <c:v>فلاورجان</c:v>
                </c:pt>
                <c:pt idx="25">
                  <c:v>اصفهان 2</c:v>
                </c:pt>
                <c:pt idx="26">
                  <c:v>فریدونشهر</c:v>
                </c:pt>
                <c:pt idx="27">
                  <c:v>نطنز</c:v>
                </c:pt>
              </c:strCache>
            </c:strRef>
          </c:cat>
          <c:val>
            <c:numRef>
              <c:f>'[Chart in Microsoft PowerPoint]Sheet3'!$C$103:$C$130</c:f>
              <c:numCache>
                <c:formatCode>0.00</c:formatCode>
                <c:ptCount val="28"/>
                <c:pt idx="0">
                  <c:v>39.590000000000003</c:v>
                </c:pt>
                <c:pt idx="1">
                  <c:v>37</c:v>
                </c:pt>
                <c:pt idx="2">
                  <c:v>34.46</c:v>
                </c:pt>
                <c:pt idx="3">
                  <c:v>32.229999999999997</c:v>
                </c:pt>
                <c:pt idx="4">
                  <c:v>32.200000000000003</c:v>
                </c:pt>
                <c:pt idx="5">
                  <c:v>31.19</c:v>
                </c:pt>
                <c:pt idx="6">
                  <c:v>30.32</c:v>
                </c:pt>
                <c:pt idx="7">
                  <c:v>29.87</c:v>
                </c:pt>
                <c:pt idx="8">
                  <c:v>29.76</c:v>
                </c:pt>
                <c:pt idx="9">
                  <c:v>29.52</c:v>
                </c:pt>
                <c:pt idx="10">
                  <c:v>29.36</c:v>
                </c:pt>
                <c:pt idx="11">
                  <c:v>28.78</c:v>
                </c:pt>
                <c:pt idx="12">
                  <c:v>28.52</c:v>
                </c:pt>
                <c:pt idx="13">
                  <c:v>27.9</c:v>
                </c:pt>
                <c:pt idx="14">
                  <c:v>27.83</c:v>
                </c:pt>
                <c:pt idx="15">
                  <c:v>26.66</c:v>
                </c:pt>
                <c:pt idx="16">
                  <c:v>25.86</c:v>
                </c:pt>
                <c:pt idx="17">
                  <c:v>25.91</c:v>
                </c:pt>
                <c:pt idx="18">
                  <c:v>25.68</c:v>
                </c:pt>
                <c:pt idx="19">
                  <c:v>25.29</c:v>
                </c:pt>
                <c:pt idx="20">
                  <c:v>25.24</c:v>
                </c:pt>
                <c:pt idx="21">
                  <c:v>23.46</c:v>
                </c:pt>
                <c:pt idx="22">
                  <c:v>23.41</c:v>
                </c:pt>
                <c:pt idx="23">
                  <c:v>22.43</c:v>
                </c:pt>
                <c:pt idx="24">
                  <c:v>22.08</c:v>
                </c:pt>
                <c:pt idx="25">
                  <c:v>20.27</c:v>
                </c:pt>
                <c:pt idx="26">
                  <c:v>20.11</c:v>
                </c:pt>
                <c:pt idx="27">
                  <c:v>15.86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7E-4BA8-9B0B-A9256BD281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922007216"/>
        <c:axId val="-1921995792"/>
      </c:barChart>
      <c:catAx>
        <c:axId val="-192200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1995792"/>
        <c:crosses val="autoZero"/>
        <c:auto val="1"/>
        <c:lblAlgn val="ctr"/>
        <c:lblOffset val="100"/>
        <c:noMultiLvlLbl val="0"/>
      </c:catAx>
      <c:valAx>
        <c:axId val="-1921995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2200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600" b="1" i="0" cap="all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فصلی تعداد مراقبت بیماران مبتلا به دیابت توسط پزشک در استان اصفهان در زمستان 1404</a:t>
            </a:r>
            <a:endParaRPr lang="en-US" sz="16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24876041666666668"/>
          <c:y val="3.33333333333333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'تعداد مراقبت دیابت پزشک'!$AA$4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مراقبت دیابت پزشک'!$AJ$3:$BM$3</c:f>
              <c:strCache>
                <c:ptCount val="30"/>
                <c:pt idx="0">
                  <c:v>سه ماهه سوم 97</c:v>
                </c:pt>
                <c:pt idx="1">
                  <c:v>سه ماهه چهارم  97</c:v>
                </c:pt>
                <c:pt idx="2">
                  <c:v>سه ماهه اول  98 </c:v>
                </c:pt>
                <c:pt idx="3">
                  <c:v>سه ماه دوم  98</c:v>
                </c:pt>
                <c:pt idx="4">
                  <c:v>سه ماهه سوم 98</c:v>
                </c:pt>
                <c:pt idx="5">
                  <c:v>سه ماهه چهارم  98</c:v>
                </c:pt>
                <c:pt idx="6">
                  <c:v>سه ماهه اول  99 </c:v>
                </c:pt>
                <c:pt idx="7">
                  <c:v>سه ماه دوم 99</c:v>
                </c:pt>
                <c:pt idx="8">
                  <c:v>سه ماهه سوم 99</c:v>
                </c:pt>
                <c:pt idx="9">
                  <c:v>سه ماهه چهارم  99</c:v>
                </c:pt>
                <c:pt idx="10">
                  <c:v>سه ماهه اول 1400</c:v>
                </c:pt>
                <c:pt idx="11">
                  <c:v>سه ماهه دوم  1400</c:v>
                </c:pt>
                <c:pt idx="12">
                  <c:v>سه ماهه سوم 1400</c:v>
                </c:pt>
                <c:pt idx="13">
                  <c:v>سه ماهه چهارم  1400</c:v>
                </c:pt>
                <c:pt idx="14">
                  <c:v>سه ماهه اول1401</c:v>
                </c:pt>
                <c:pt idx="15">
                  <c:v>سه ماهه دوم 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تابستان1404</c:v>
                </c:pt>
                <c:pt idx="28">
                  <c:v>پاییز 1404</c:v>
                </c:pt>
                <c:pt idx="29">
                  <c:v>زمستان 1404</c:v>
                </c:pt>
              </c:strCache>
            </c:strRef>
          </c:cat>
          <c:val>
            <c:numRef>
              <c:f>'تعداد مراقبت دیابت پزشک'!$AJ$4:$BM$4</c:f>
              <c:numCache>
                <c:formatCode>General</c:formatCode>
                <c:ptCount val="30"/>
                <c:pt idx="0">
                  <c:v>14224</c:v>
                </c:pt>
                <c:pt idx="1">
                  <c:v>24482</c:v>
                </c:pt>
                <c:pt idx="2">
                  <c:v>28637</c:v>
                </c:pt>
                <c:pt idx="3">
                  <c:v>29002</c:v>
                </c:pt>
                <c:pt idx="4">
                  <c:v>33806</c:v>
                </c:pt>
                <c:pt idx="5">
                  <c:v>35911</c:v>
                </c:pt>
                <c:pt idx="6">
                  <c:v>16829</c:v>
                </c:pt>
                <c:pt idx="7">
                  <c:v>32266</c:v>
                </c:pt>
                <c:pt idx="8">
                  <c:v>28495</c:v>
                </c:pt>
                <c:pt idx="9">
                  <c:v>33971</c:v>
                </c:pt>
                <c:pt idx="10">
                  <c:v>34510</c:v>
                </c:pt>
                <c:pt idx="11">
                  <c:v>32966</c:v>
                </c:pt>
                <c:pt idx="12">
                  <c:v>30926</c:v>
                </c:pt>
                <c:pt idx="13">
                  <c:v>32233</c:v>
                </c:pt>
                <c:pt idx="14">
                  <c:v>36901</c:v>
                </c:pt>
                <c:pt idx="15">
                  <c:v>40540</c:v>
                </c:pt>
                <c:pt idx="16">
                  <c:v>47261</c:v>
                </c:pt>
                <c:pt idx="17">
                  <c:v>45178</c:v>
                </c:pt>
                <c:pt idx="18">
                  <c:v>47739</c:v>
                </c:pt>
                <c:pt idx="19">
                  <c:v>47867</c:v>
                </c:pt>
                <c:pt idx="20">
                  <c:v>54340</c:v>
                </c:pt>
                <c:pt idx="21">
                  <c:v>55523</c:v>
                </c:pt>
                <c:pt idx="22">
                  <c:v>53877</c:v>
                </c:pt>
                <c:pt idx="23">
                  <c:v>57312</c:v>
                </c:pt>
                <c:pt idx="24">
                  <c:v>60679</c:v>
                </c:pt>
                <c:pt idx="25">
                  <c:v>58428</c:v>
                </c:pt>
                <c:pt idx="26">
                  <c:v>58529</c:v>
                </c:pt>
                <c:pt idx="27">
                  <c:v>55151</c:v>
                </c:pt>
                <c:pt idx="28">
                  <c:v>58939</c:v>
                </c:pt>
                <c:pt idx="29">
                  <c:v>53360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1C-4812-BDCA-612F19AE6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45761056"/>
        <c:axId val="-1345773568"/>
      </c:barChart>
      <c:catAx>
        <c:axId val="-1345761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73568"/>
        <c:crosses val="autoZero"/>
        <c:auto val="1"/>
        <c:lblAlgn val="ctr"/>
        <c:lblOffset val="100"/>
        <c:noMultiLvlLbl val="0"/>
      </c:catAx>
      <c:valAx>
        <c:axId val="-13457735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345761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800" b="1" i="0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درصد مراقبت دیابت توسط پزشک در استان اصفهان در زمستان1404</a:t>
            </a:r>
            <a:endParaRPr lang="en-US" sz="18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0270262489358798E-2"/>
          <c:y val="0.10126860619256434"/>
          <c:w val="0.949565366598209"/>
          <c:h val="0.685876157170626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'درصد مراقبت دیابت توسط پزشک'!$BO$6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'درصد مراقبت دیابت توسط پزشک'!$BX$5:$DA$5</c:f>
              <c:strCache>
                <c:ptCount val="30"/>
                <c:pt idx="0">
                  <c:v>سه ماهه سوم 97</c:v>
                </c:pt>
                <c:pt idx="1">
                  <c:v>سه ماهه چهارم  97</c:v>
                </c:pt>
                <c:pt idx="2">
                  <c:v>سه ماهه اول  98 </c:v>
                </c:pt>
                <c:pt idx="3">
                  <c:v>سه ماه دوم  98</c:v>
                </c:pt>
                <c:pt idx="4">
                  <c:v>سه ماهه سوم  98</c:v>
                </c:pt>
                <c:pt idx="5">
                  <c:v>سه ماهه چهارم 98</c:v>
                </c:pt>
                <c:pt idx="6">
                  <c:v>سه ماهه اول  99 </c:v>
                </c:pt>
                <c:pt idx="7">
                  <c:v>سه ماه دوم  99</c:v>
                </c:pt>
                <c:pt idx="8">
                  <c:v>سه ماهه سوم  99</c:v>
                </c:pt>
                <c:pt idx="9">
                  <c:v>سه ماهه چهارم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 1400</c:v>
                </c:pt>
                <c:pt idx="13">
                  <c:v>سه ماهه چهارم 1400</c:v>
                </c:pt>
                <c:pt idx="14">
                  <c:v>سه ماهه اول 1401</c:v>
                </c:pt>
                <c:pt idx="15">
                  <c:v>سه ماهه دوم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 1404</c:v>
                </c:pt>
                <c:pt idx="28">
                  <c:v>پاییز 1404</c:v>
                </c:pt>
                <c:pt idx="29">
                  <c:v>زمستان 1404</c:v>
                </c:pt>
              </c:strCache>
            </c:strRef>
          </c:cat>
          <c:val>
            <c:numRef>
              <c:f>'درصد مراقبت دیابت توسط پزشک'!$BX$6:$DA$6</c:f>
              <c:numCache>
                <c:formatCode>0.0</c:formatCode>
                <c:ptCount val="30"/>
                <c:pt idx="0">
                  <c:v>18.386050179026149</c:v>
                </c:pt>
                <c:pt idx="1">
                  <c:v>27.765554471839771</c:v>
                </c:pt>
                <c:pt idx="2">
                  <c:v>29.006543362437455</c:v>
                </c:pt>
                <c:pt idx="3">
                  <c:v>26.882079231781695</c:v>
                </c:pt>
                <c:pt idx="4">
                  <c:v>29.156676383833851</c:v>
                </c:pt>
                <c:pt idx="5">
                  <c:v>28.822415204584491</c:v>
                </c:pt>
                <c:pt idx="6">
                  <c:v>12.864929326595981</c:v>
                </c:pt>
                <c:pt idx="7">
                  <c:v>23.39760556333075</c:v>
                </c:pt>
                <c:pt idx="8">
                  <c:v>19.71494793648597</c:v>
                </c:pt>
                <c:pt idx="9">
                  <c:v>22.9</c:v>
                </c:pt>
                <c:pt idx="10">
                  <c:v>21.9</c:v>
                </c:pt>
                <c:pt idx="11">
                  <c:v>20.226153006067968</c:v>
                </c:pt>
                <c:pt idx="12">
                  <c:v>18.5</c:v>
                </c:pt>
                <c:pt idx="13">
                  <c:v>18.86</c:v>
                </c:pt>
                <c:pt idx="14" formatCode="0.00">
                  <c:v>21.226746125792388</c:v>
                </c:pt>
                <c:pt idx="15">
                  <c:v>22.7</c:v>
                </c:pt>
                <c:pt idx="16">
                  <c:v>25.69</c:v>
                </c:pt>
                <c:pt idx="17">
                  <c:v>24.01</c:v>
                </c:pt>
                <c:pt idx="18">
                  <c:v>24.79</c:v>
                </c:pt>
                <c:pt idx="19">
                  <c:v>24.12</c:v>
                </c:pt>
                <c:pt idx="20">
                  <c:v>26.52</c:v>
                </c:pt>
                <c:pt idx="21">
                  <c:v>25.83</c:v>
                </c:pt>
                <c:pt idx="22">
                  <c:v>24.51</c:v>
                </c:pt>
                <c:pt idx="23">
                  <c:v>25.59</c:v>
                </c:pt>
                <c:pt idx="24">
                  <c:v>26.46</c:v>
                </c:pt>
                <c:pt idx="25">
                  <c:v>24.97</c:v>
                </c:pt>
                <c:pt idx="26" formatCode="0.00">
                  <c:v>24.621953987240158</c:v>
                </c:pt>
                <c:pt idx="27" formatCode="General">
                  <c:v>22.81</c:v>
                </c:pt>
                <c:pt idx="28" formatCode="General">
                  <c:v>24.14</c:v>
                </c:pt>
                <c:pt idx="29" formatCode="General">
                  <c:v>21.4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DA-4A8D-B4A9-6A765AC962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45767040"/>
        <c:axId val="-1345765952"/>
      </c:barChart>
      <c:catAx>
        <c:axId val="-1345767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65952"/>
        <c:crosses val="autoZero"/>
        <c:auto val="1"/>
        <c:lblAlgn val="ctr"/>
        <c:lblOffset val="100"/>
        <c:noMultiLvlLbl val="0"/>
      </c:catAx>
      <c:valAx>
        <c:axId val="-13457659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134576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rgbClr val="FF0000"/>
                </a:solidFill>
              </a:rPr>
              <a:t>درصد مراقبت دیابت پزشک به تفکیک شهرستان ها در</a:t>
            </a:r>
            <a:r>
              <a:rPr lang="fa-IR" sz="2000" baseline="0" dirty="0">
                <a:solidFill>
                  <a:srgbClr val="FF0000"/>
                </a:solidFill>
              </a:rPr>
              <a:t> زمستان </a:t>
            </a:r>
            <a:r>
              <a:rPr lang="fa-IR" sz="2000" dirty="0">
                <a:solidFill>
                  <a:srgbClr val="FF0000"/>
                </a:solidFill>
              </a:rPr>
              <a:t>1404</a:t>
            </a:r>
            <a:endParaRPr lang="fa-IR" sz="2000" b="1" i="0" u="none" strike="noStrike" kern="1200" spc="0" baseline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Sheet1!$B$219</c:f>
              <c:strCache>
                <c:ptCount val="1"/>
                <c:pt idx="0">
                  <c:v>درصد مراقبت دیابت پزشک زمستان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51-4A11-9489-B3477BFCA42D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A56-4302-B2E8-C71577F91BB8}"/>
              </c:ext>
            </c:extLst>
          </c:dPt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80D-40FE-82FC-C47441762D2E}"/>
              </c:ext>
            </c:extLst>
          </c:dPt>
          <c:dPt>
            <c:idx val="2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A56-4302-B2E8-C71577F91BB8}"/>
              </c:ext>
            </c:extLst>
          </c:dPt>
          <c:dLbls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180D-40FE-82FC-C47441762D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Sheet1!$A$220:$A$247</c:f>
              <c:strCache>
                <c:ptCount val="28"/>
                <c:pt idx="0">
                  <c:v>بوئین و میاندشت</c:v>
                </c:pt>
                <c:pt idx="1">
                  <c:v>اردستان</c:v>
                </c:pt>
                <c:pt idx="2">
                  <c:v>فریدونشهر</c:v>
                </c:pt>
                <c:pt idx="3">
                  <c:v>فریدن</c:v>
                </c:pt>
                <c:pt idx="4">
                  <c:v>خوانسار</c:v>
                </c:pt>
                <c:pt idx="5">
                  <c:v>خور و بیابانک</c:v>
                </c:pt>
                <c:pt idx="6">
                  <c:v>دهاقان</c:v>
                </c:pt>
                <c:pt idx="7">
                  <c:v>چادگان</c:v>
                </c:pt>
                <c:pt idx="8">
                  <c:v>جرقویه</c:v>
                </c:pt>
                <c:pt idx="9">
                  <c:v>هرند</c:v>
                </c:pt>
                <c:pt idx="10">
                  <c:v>سمیرم</c:v>
                </c:pt>
                <c:pt idx="11">
                  <c:v>نطنز</c:v>
                </c:pt>
                <c:pt idx="12">
                  <c:v>فلاورجان</c:v>
                </c:pt>
                <c:pt idx="13">
                  <c:v>برخوار</c:v>
                </c:pt>
                <c:pt idx="14">
                  <c:v>نائین</c:v>
                </c:pt>
                <c:pt idx="15">
                  <c:v>مبارکه</c:v>
                </c:pt>
                <c:pt idx="16">
                  <c:v>گلپایگان</c:v>
                </c:pt>
                <c:pt idx="17">
                  <c:v>تیران و کرون</c:v>
                </c:pt>
                <c:pt idx="18">
                  <c:v>استان</c:v>
                </c:pt>
                <c:pt idx="19">
                  <c:v>شاهین شهر و میمه</c:v>
                </c:pt>
                <c:pt idx="20">
                  <c:v>لنجان</c:v>
                </c:pt>
                <c:pt idx="21">
                  <c:v>شهرضا</c:v>
                </c:pt>
                <c:pt idx="22">
                  <c:v>ورزنه</c:v>
                </c:pt>
                <c:pt idx="23">
                  <c:v>کوهپایه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Sheet1!$B$220:$B$247</c:f>
              <c:numCache>
                <c:formatCode>0.00</c:formatCode>
                <c:ptCount val="28"/>
                <c:pt idx="0">
                  <c:v>46.047156726768378</c:v>
                </c:pt>
                <c:pt idx="1">
                  <c:v>42.863795110593713</c:v>
                </c:pt>
                <c:pt idx="2">
                  <c:v>40.4296875</c:v>
                </c:pt>
                <c:pt idx="3">
                  <c:v>39.994224660698819</c:v>
                </c:pt>
                <c:pt idx="4">
                  <c:v>38.871884564932223</c:v>
                </c:pt>
                <c:pt idx="5">
                  <c:v>38.494492044063648</c:v>
                </c:pt>
                <c:pt idx="6">
                  <c:v>37.870514820592824</c:v>
                </c:pt>
                <c:pt idx="7">
                  <c:v>35.785953177257525</c:v>
                </c:pt>
                <c:pt idx="8">
                  <c:v>32.172131147540981</c:v>
                </c:pt>
                <c:pt idx="9">
                  <c:v>30.713422007255136</c:v>
                </c:pt>
                <c:pt idx="10">
                  <c:v>30.634638196915777</c:v>
                </c:pt>
                <c:pt idx="11">
                  <c:v>27.960378208014408</c:v>
                </c:pt>
                <c:pt idx="12">
                  <c:v>27.761075500595609</c:v>
                </c:pt>
                <c:pt idx="13">
                  <c:v>26.453184824225552</c:v>
                </c:pt>
                <c:pt idx="14">
                  <c:v>25.341880341880341</c:v>
                </c:pt>
                <c:pt idx="15">
                  <c:v>24.33065595716198</c:v>
                </c:pt>
                <c:pt idx="16">
                  <c:v>21.8270445928868</c:v>
                </c:pt>
                <c:pt idx="17">
                  <c:v>21.557155715571557</c:v>
                </c:pt>
                <c:pt idx="18">
                  <c:v>21.39998235383764</c:v>
                </c:pt>
                <c:pt idx="19">
                  <c:v>20.959864090040348</c:v>
                </c:pt>
                <c:pt idx="20">
                  <c:v>20.623850884422747</c:v>
                </c:pt>
                <c:pt idx="21">
                  <c:v>19.834523404737617</c:v>
                </c:pt>
                <c:pt idx="22">
                  <c:v>19.538968166849617</c:v>
                </c:pt>
                <c:pt idx="23">
                  <c:v>19.313554392088424</c:v>
                </c:pt>
                <c:pt idx="24">
                  <c:v>18.183976824808852</c:v>
                </c:pt>
                <c:pt idx="25">
                  <c:v>18.142120836117208</c:v>
                </c:pt>
                <c:pt idx="26">
                  <c:v>17.563213902177097</c:v>
                </c:pt>
                <c:pt idx="27">
                  <c:v>14.621005410905056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66-4617-AA6A-0D0910C0D7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45765408"/>
        <c:axId val="-1345763776"/>
      </c:barChart>
      <c:catAx>
        <c:axId val="-1345765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63776"/>
        <c:crosses val="autoZero"/>
        <c:auto val="1"/>
        <c:lblAlgn val="ctr"/>
        <c:lblOffset val="100"/>
        <c:noMultiLvlLbl val="0"/>
      </c:catAx>
      <c:valAx>
        <c:axId val="-1345763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765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 b="1"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FF0000"/>
                </a:solidFill>
              </a:rPr>
              <a:t>مقایسه</a:t>
            </a:r>
            <a:r>
              <a:rPr lang="fa-IR" sz="1800" b="1" baseline="0" dirty="0">
                <a:solidFill>
                  <a:srgbClr val="FF0000"/>
                </a:solidFill>
              </a:rPr>
              <a:t> مراقبت دیابت پزشک به تفکیک شهرستان ها در فصل زمستان و فصل پاییز 1404</a:t>
            </a:r>
            <a:endParaRPr lang="en-US" sz="18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PowerPoint]Sheet1'!$B$253</c:f>
              <c:strCache>
                <c:ptCount val="1"/>
                <c:pt idx="0">
                  <c:v>درصد مراقبت دیابت پزشک زمستان1404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ACE-40EA-89A4-C611471C6FC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PowerPoint]Sheet1'!$A$254:$A$281</c:f>
              <c:strCache>
                <c:ptCount val="28"/>
                <c:pt idx="0">
                  <c:v>بوئین و میاندشت</c:v>
                </c:pt>
                <c:pt idx="1">
                  <c:v>اردستان</c:v>
                </c:pt>
                <c:pt idx="2">
                  <c:v>فریدونشهر</c:v>
                </c:pt>
                <c:pt idx="3">
                  <c:v>فریدن</c:v>
                </c:pt>
                <c:pt idx="4">
                  <c:v>خوانسار</c:v>
                </c:pt>
                <c:pt idx="5">
                  <c:v>خور و بیابانک</c:v>
                </c:pt>
                <c:pt idx="6">
                  <c:v>دهاقان</c:v>
                </c:pt>
                <c:pt idx="7">
                  <c:v>چادگان</c:v>
                </c:pt>
                <c:pt idx="8">
                  <c:v>جرقویه</c:v>
                </c:pt>
                <c:pt idx="9">
                  <c:v>هرند</c:v>
                </c:pt>
                <c:pt idx="10">
                  <c:v>سمیرم</c:v>
                </c:pt>
                <c:pt idx="11">
                  <c:v>نطنز</c:v>
                </c:pt>
                <c:pt idx="12">
                  <c:v>فلاورجان</c:v>
                </c:pt>
                <c:pt idx="13">
                  <c:v>برخوار</c:v>
                </c:pt>
                <c:pt idx="14">
                  <c:v>نائین</c:v>
                </c:pt>
                <c:pt idx="15">
                  <c:v>مبارکه</c:v>
                </c:pt>
                <c:pt idx="16">
                  <c:v>گلپایگان</c:v>
                </c:pt>
                <c:pt idx="17">
                  <c:v>تیران و کرون</c:v>
                </c:pt>
                <c:pt idx="18">
                  <c:v>استان</c:v>
                </c:pt>
                <c:pt idx="19">
                  <c:v>شاهین شهر و میمه</c:v>
                </c:pt>
                <c:pt idx="20">
                  <c:v>لنجان</c:v>
                </c:pt>
                <c:pt idx="21">
                  <c:v>شهرضا</c:v>
                </c:pt>
                <c:pt idx="22">
                  <c:v>ورزنه</c:v>
                </c:pt>
                <c:pt idx="23">
                  <c:v>کوهپایه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'[Chart in Microsoft PowerPoint]Sheet1'!$B$254:$B$281</c:f>
              <c:numCache>
                <c:formatCode>0.00</c:formatCode>
                <c:ptCount val="28"/>
                <c:pt idx="0">
                  <c:v>46.047156726768378</c:v>
                </c:pt>
                <c:pt idx="1">
                  <c:v>42.863795110593713</c:v>
                </c:pt>
                <c:pt idx="2">
                  <c:v>40.4296875</c:v>
                </c:pt>
                <c:pt idx="3">
                  <c:v>39.994224660698819</c:v>
                </c:pt>
                <c:pt idx="4">
                  <c:v>38.871884564932223</c:v>
                </c:pt>
                <c:pt idx="5">
                  <c:v>38.494492044063648</c:v>
                </c:pt>
                <c:pt idx="6">
                  <c:v>37.870514820592824</c:v>
                </c:pt>
                <c:pt idx="7">
                  <c:v>35.785953177257525</c:v>
                </c:pt>
                <c:pt idx="8">
                  <c:v>32.172131147540981</c:v>
                </c:pt>
                <c:pt idx="9">
                  <c:v>30.713422007255136</c:v>
                </c:pt>
                <c:pt idx="10">
                  <c:v>30.634638196915777</c:v>
                </c:pt>
                <c:pt idx="11">
                  <c:v>27.960378208014408</c:v>
                </c:pt>
                <c:pt idx="12">
                  <c:v>27.761075500595609</c:v>
                </c:pt>
                <c:pt idx="13">
                  <c:v>26.453184824225552</c:v>
                </c:pt>
                <c:pt idx="14">
                  <c:v>25.341880341880341</c:v>
                </c:pt>
                <c:pt idx="15">
                  <c:v>24.33065595716198</c:v>
                </c:pt>
                <c:pt idx="16">
                  <c:v>21.8270445928868</c:v>
                </c:pt>
                <c:pt idx="17">
                  <c:v>21.557155715571557</c:v>
                </c:pt>
                <c:pt idx="18">
                  <c:v>21.39998235383764</c:v>
                </c:pt>
                <c:pt idx="19">
                  <c:v>20.959864090040348</c:v>
                </c:pt>
                <c:pt idx="20">
                  <c:v>20.623850884422747</c:v>
                </c:pt>
                <c:pt idx="21">
                  <c:v>19.834523404737617</c:v>
                </c:pt>
                <c:pt idx="22">
                  <c:v>19.538968166849617</c:v>
                </c:pt>
                <c:pt idx="23">
                  <c:v>19.313554392088424</c:v>
                </c:pt>
                <c:pt idx="24">
                  <c:v>18.183976824808852</c:v>
                </c:pt>
                <c:pt idx="25">
                  <c:v>18.142120836117208</c:v>
                </c:pt>
                <c:pt idx="26">
                  <c:v>17.563213902177097</c:v>
                </c:pt>
                <c:pt idx="27">
                  <c:v>14.621005410905056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CE-40EA-89A4-C611471C6FC0}"/>
            </c:ext>
          </c:extLst>
        </c:ser>
        <c:ser>
          <c:idx val="1"/>
          <c:order val="1"/>
          <c:tx>
            <c:strRef>
              <c:f>'[Chart in Microsoft PowerPoint]Sheet1'!$C$253</c:f>
              <c:strCache>
                <c:ptCount val="1"/>
                <c:pt idx="0">
                  <c:v>درصد مراقبت دیابت پزشک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ACE-40EA-89A4-C611471C6FC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PowerPoint]Sheet1'!$A$254:$A$281</c:f>
              <c:strCache>
                <c:ptCount val="28"/>
                <c:pt idx="0">
                  <c:v>بوئین و میاندشت</c:v>
                </c:pt>
                <c:pt idx="1">
                  <c:v>اردستان</c:v>
                </c:pt>
                <c:pt idx="2">
                  <c:v>فریدونشهر</c:v>
                </c:pt>
                <c:pt idx="3">
                  <c:v>فریدن</c:v>
                </c:pt>
                <c:pt idx="4">
                  <c:v>خوانسار</c:v>
                </c:pt>
                <c:pt idx="5">
                  <c:v>خور و بیابانک</c:v>
                </c:pt>
                <c:pt idx="6">
                  <c:v>دهاقان</c:v>
                </c:pt>
                <c:pt idx="7">
                  <c:v>چادگان</c:v>
                </c:pt>
                <c:pt idx="8">
                  <c:v>جرقویه</c:v>
                </c:pt>
                <c:pt idx="9">
                  <c:v>هرند</c:v>
                </c:pt>
                <c:pt idx="10">
                  <c:v>سمیرم</c:v>
                </c:pt>
                <c:pt idx="11">
                  <c:v>نطنز</c:v>
                </c:pt>
                <c:pt idx="12">
                  <c:v>فلاورجان</c:v>
                </c:pt>
                <c:pt idx="13">
                  <c:v>برخوار</c:v>
                </c:pt>
                <c:pt idx="14">
                  <c:v>نائین</c:v>
                </c:pt>
                <c:pt idx="15">
                  <c:v>مبارکه</c:v>
                </c:pt>
                <c:pt idx="16">
                  <c:v>گلپایگان</c:v>
                </c:pt>
                <c:pt idx="17">
                  <c:v>تیران و کرون</c:v>
                </c:pt>
                <c:pt idx="18">
                  <c:v>استان</c:v>
                </c:pt>
                <c:pt idx="19">
                  <c:v>شاهین شهر و میمه</c:v>
                </c:pt>
                <c:pt idx="20">
                  <c:v>لنجان</c:v>
                </c:pt>
                <c:pt idx="21">
                  <c:v>شهرضا</c:v>
                </c:pt>
                <c:pt idx="22">
                  <c:v>ورزنه</c:v>
                </c:pt>
                <c:pt idx="23">
                  <c:v>کوهپایه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'[Chart in Microsoft PowerPoint]Sheet1'!$C$254:$C$281</c:f>
              <c:numCache>
                <c:formatCode>0.00</c:formatCode>
                <c:ptCount val="28"/>
                <c:pt idx="0">
                  <c:v>42.201834862385326</c:v>
                </c:pt>
                <c:pt idx="1">
                  <c:v>47.913736521331458</c:v>
                </c:pt>
                <c:pt idx="2">
                  <c:v>50.395256916996047</c:v>
                </c:pt>
                <c:pt idx="3">
                  <c:v>44.412107101280554</c:v>
                </c:pt>
                <c:pt idx="4">
                  <c:v>45.743273048081164</c:v>
                </c:pt>
                <c:pt idx="5">
                  <c:v>51.792336217552538</c:v>
                </c:pt>
                <c:pt idx="6">
                  <c:v>40.657165479018211</c:v>
                </c:pt>
                <c:pt idx="7">
                  <c:v>36.980920314253645</c:v>
                </c:pt>
                <c:pt idx="8">
                  <c:v>29.156327543424315</c:v>
                </c:pt>
                <c:pt idx="9">
                  <c:v>39.451219512195124</c:v>
                </c:pt>
                <c:pt idx="10">
                  <c:v>30.857142857142854</c:v>
                </c:pt>
                <c:pt idx="11">
                  <c:v>31.485688323489324</c:v>
                </c:pt>
                <c:pt idx="12">
                  <c:v>30.539748232453874</c:v>
                </c:pt>
                <c:pt idx="13">
                  <c:v>29.268006109740334</c:v>
                </c:pt>
                <c:pt idx="14">
                  <c:v>33.318853171155517</c:v>
                </c:pt>
                <c:pt idx="15">
                  <c:v>24.52168006339862</c:v>
                </c:pt>
                <c:pt idx="16">
                  <c:v>25.250136438057126</c:v>
                </c:pt>
                <c:pt idx="17">
                  <c:v>27.029478458049887</c:v>
                </c:pt>
                <c:pt idx="18">
                  <c:v>24.136137661039996</c:v>
                </c:pt>
                <c:pt idx="19">
                  <c:v>20.496270797475617</c:v>
                </c:pt>
                <c:pt idx="20">
                  <c:v>21.714285714285715</c:v>
                </c:pt>
                <c:pt idx="21">
                  <c:v>18.573568383454315</c:v>
                </c:pt>
                <c:pt idx="22">
                  <c:v>19.007803790412485</c:v>
                </c:pt>
                <c:pt idx="23">
                  <c:v>22.248243559718968</c:v>
                </c:pt>
                <c:pt idx="24">
                  <c:v>21.210811848864562</c:v>
                </c:pt>
                <c:pt idx="25">
                  <c:v>20.757689604188382</c:v>
                </c:pt>
                <c:pt idx="26">
                  <c:v>21.206427688504327</c:v>
                </c:pt>
                <c:pt idx="27">
                  <c:v>17.645126472382561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CE-40EA-89A4-C611471C6FC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90805104"/>
        <c:axId val="2090805648"/>
      </c:barChart>
      <c:catAx>
        <c:axId val="2090805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90805648"/>
        <c:crosses val="autoZero"/>
        <c:auto val="1"/>
        <c:lblAlgn val="ctr"/>
        <c:lblOffset val="100"/>
        <c:noMultiLvlLbl val="0"/>
      </c:catAx>
      <c:valAx>
        <c:axId val="209080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90805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C00000"/>
                </a:solidFill>
              </a:rPr>
              <a:t>روند فصلی تعداد مراقبت بیماران مبتلا به دیابت توسط غیر پزشک در استان اصفهان تا زمستان 1404</a:t>
            </a:r>
            <a:endParaRPr lang="en-US" sz="18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8.7749999999999995E-2"/>
          <c:y val="4.07407407407407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مراقبت دیابت غیرپزشک'!$G$2:$AF$2</c:f>
              <c:strCache>
                <c:ptCount val="26"/>
                <c:pt idx="0">
                  <c:v> سه ماهه سوم 98</c:v>
                </c:pt>
                <c:pt idx="1">
                  <c:v> سه ماهه چهارم 98</c:v>
                </c:pt>
                <c:pt idx="2">
                  <c:v> سه ماهه اول 99</c:v>
                </c:pt>
                <c:pt idx="3">
                  <c:v> سه ماهه دوم 99</c:v>
                </c:pt>
                <c:pt idx="4">
                  <c:v> سه ماهه سوم 99</c:v>
                </c:pt>
                <c:pt idx="5">
                  <c:v> سه ماهه چهارم 99</c:v>
                </c:pt>
                <c:pt idx="6">
                  <c:v> سه ماهه اول 1400</c:v>
                </c:pt>
                <c:pt idx="7">
                  <c:v> سه ماهه دوم 1400</c:v>
                </c:pt>
                <c:pt idx="8">
                  <c:v> سه ماهه سوم 1400</c:v>
                </c:pt>
                <c:pt idx="9">
                  <c:v> سه ماهه چهارم 1400</c:v>
                </c:pt>
                <c:pt idx="10">
                  <c:v>سه ماهه اول  1401</c:v>
                </c:pt>
                <c:pt idx="11">
                  <c:v>سه ماهه دوم 1401</c:v>
                </c:pt>
                <c:pt idx="12">
                  <c:v>سه ماهه سوم 1401</c:v>
                </c:pt>
                <c:pt idx="13">
                  <c:v>سه ماهه چهارم 1401</c:v>
                </c:pt>
                <c:pt idx="14">
                  <c:v>سه ماهه اول 1402</c:v>
                </c:pt>
                <c:pt idx="15">
                  <c:v>سه ماهه دوم 1402</c:v>
                </c:pt>
                <c:pt idx="16">
                  <c:v>سه ماهه سوم 1402</c:v>
                </c:pt>
                <c:pt idx="17">
                  <c:v>سه ماهه چهارم 1402</c:v>
                </c:pt>
                <c:pt idx="18">
                  <c:v>سه ماهه اول1403</c:v>
                </c:pt>
                <c:pt idx="19">
                  <c:v>سه ماهه دوم1403</c:v>
                </c:pt>
                <c:pt idx="20">
                  <c:v>سه ماهه سوم1403</c:v>
                </c:pt>
                <c:pt idx="21">
                  <c:v>زمستان 1403</c:v>
                </c:pt>
                <c:pt idx="22">
                  <c:v>بهار1404</c:v>
                </c:pt>
                <c:pt idx="23">
                  <c:v>تابستان 1404</c:v>
                </c:pt>
                <c:pt idx="24">
                  <c:v>پاییز 1404</c:v>
                </c:pt>
                <c:pt idx="25">
                  <c:v>زمستان 1404</c:v>
                </c:pt>
              </c:strCache>
            </c:strRef>
          </c:cat>
          <c:val>
            <c:numRef>
              <c:f>'تعداد مراقبت دیابت غیرپزشک'!$G$30:$AF$30</c:f>
              <c:numCache>
                <c:formatCode>General</c:formatCode>
                <c:ptCount val="26"/>
                <c:pt idx="0">
                  <c:v>44695</c:v>
                </c:pt>
                <c:pt idx="1">
                  <c:v>49272</c:v>
                </c:pt>
                <c:pt idx="2">
                  <c:v>28158</c:v>
                </c:pt>
                <c:pt idx="3">
                  <c:v>53549</c:v>
                </c:pt>
                <c:pt idx="4">
                  <c:v>46930</c:v>
                </c:pt>
                <c:pt idx="5">
                  <c:v>47453</c:v>
                </c:pt>
                <c:pt idx="6">
                  <c:v>51409</c:v>
                </c:pt>
                <c:pt idx="7">
                  <c:v>43916</c:v>
                </c:pt>
                <c:pt idx="8">
                  <c:v>39033</c:v>
                </c:pt>
                <c:pt idx="9">
                  <c:v>45761</c:v>
                </c:pt>
                <c:pt idx="10">
                  <c:v>50788</c:v>
                </c:pt>
                <c:pt idx="11">
                  <c:v>56970</c:v>
                </c:pt>
                <c:pt idx="12">
                  <c:v>65488</c:v>
                </c:pt>
                <c:pt idx="13">
                  <c:v>62698</c:v>
                </c:pt>
                <c:pt idx="14">
                  <c:v>66722</c:v>
                </c:pt>
                <c:pt idx="15">
                  <c:v>70706</c:v>
                </c:pt>
                <c:pt idx="16">
                  <c:v>81699</c:v>
                </c:pt>
                <c:pt idx="17">
                  <c:v>85776</c:v>
                </c:pt>
                <c:pt idx="18">
                  <c:v>78094</c:v>
                </c:pt>
                <c:pt idx="19">
                  <c:v>76674</c:v>
                </c:pt>
                <c:pt idx="20">
                  <c:v>93122</c:v>
                </c:pt>
                <c:pt idx="21">
                  <c:v>90752</c:v>
                </c:pt>
                <c:pt idx="22">
                  <c:v>87783</c:v>
                </c:pt>
                <c:pt idx="23">
                  <c:v>80797</c:v>
                </c:pt>
                <c:pt idx="24">
                  <c:v>86474</c:v>
                </c:pt>
                <c:pt idx="25">
                  <c:v>80631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03-4886-890C-FC11CC58C6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345298768"/>
        <c:axId val="-1345292784"/>
      </c:barChart>
      <c:catAx>
        <c:axId val="-1345298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48000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345292784"/>
        <c:crosses val="autoZero"/>
        <c:auto val="1"/>
        <c:lblAlgn val="ctr"/>
        <c:lblOffset val="100"/>
        <c:noMultiLvlLbl val="0"/>
      </c:catAx>
      <c:valAx>
        <c:axId val="-13452927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345298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E41D41B-EA8E-4191-91B7-10315EBA39FF}" type="datetimeFigureOut">
              <a:rPr lang="fa-IR" smtClean="0"/>
              <a:t>04/11/1447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B156F14-E2DC-4068-88AF-AEDE847A365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9447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3A6FB-C9E3-4DB4-882B-F1BADECD4E94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890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992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69409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8549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2278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9200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0650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0055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435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8112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4577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25647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44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0989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14982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11930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19394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252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2954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07975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2177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57113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6882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797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62273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5931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50228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82538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16646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46290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40162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96610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08736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96437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350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43294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06420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27449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89314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6714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55535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15679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44563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10703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29253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5269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30222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54444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90043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03821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22566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90534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27947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71931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35154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23434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704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43063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02906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20600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71860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79185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9634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0041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52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081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40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895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298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415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033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2910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8541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298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3694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8327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603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7017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854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986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227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842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691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7383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8485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4179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8219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471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3524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3763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1340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1836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8922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685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3821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3837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48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9961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508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0239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342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24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20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743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301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4970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9499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4612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7296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62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2590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5156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9339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7334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8566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5107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7040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7531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037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156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38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0260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322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89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046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3061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941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0764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7810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9667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5845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227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305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6603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3347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43185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6582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07538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1932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6642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3508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209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397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4879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59251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93563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84728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82388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0241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60746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99670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62770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85661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88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9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84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057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641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664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4/20/2026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07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31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50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09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0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28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493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0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9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9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9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9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3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1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13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13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13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1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13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1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1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13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13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1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1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53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9967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063172A-325F-4E38-9AE1-D9F4EB65B3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041797"/>
              </p:ext>
            </p:extLst>
          </p:nvPr>
        </p:nvGraphicFramePr>
        <p:xfrm>
          <a:off x="182880" y="248194"/>
          <a:ext cx="11874137" cy="6299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2506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441680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3838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941337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0436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1924BA7-34D3-4611-8B83-C3DA525F89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3456838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1810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EA9D7C1-3999-4857-97C3-77989AE1CC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5551330"/>
              </p:ext>
            </p:extLst>
          </p:nvPr>
        </p:nvGraphicFramePr>
        <p:xfrm>
          <a:off x="0" y="91440"/>
          <a:ext cx="12096206" cy="662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6506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9299637"/>
              </p:ext>
            </p:extLst>
          </p:nvPr>
        </p:nvGraphicFramePr>
        <p:xfrm>
          <a:off x="0" y="0"/>
          <a:ext cx="1207970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2175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9690803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0106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DA8DB6A-612A-49AC-8710-0FB4941E99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1905082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2757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7B87EA0-5C65-4BD2-82A8-20D21C0D6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6085125"/>
              </p:ext>
            </p:extLst>
          </p:nvPr>
        </p:nvGraphicFramePr>
        <p:xfrm>
          <a:off x="117566" y="536028"/>
          <a:ext cx="11821885" cy="6321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2981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59985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1168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12371"/>
            <a:ext cx="10515600" cy="2901707"/>
          </a:xfrm>
        </p:spPr>
        <p:txBody>
          <a:bodyPr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7030A0"/>
                </a:solidFill>
              </a:rPr>
              <a:t>شاخص های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b="1" dirty="0">
                <a:solidFill>
                  <a:srgbClr val="7030A0"/>
                </a:solidFill>
              </a:rPr>
              <a:t>برنامه پیشگیری و کنترل دیابت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sz="4000" b="1" dirty="0">
                <a:solidFill>
                  <a:srgbClr val="7030A0"/>
                </a:solidFill>
              </a:rPr>
              <a:t>زمستان 1404</a:t>
            </a:r>
            <a:r>
              <a:rPr lang="en-US" sz="5400" dirty="0"/>
              <a:t/>
            </a:r>
            <a:br>
              <a:rPr lang="en-US" sz="54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19447"/>
            <a:ext cx="10515600" cy="1657515"/>
          </a:xfrm>
        </p:spPr>
        <p:txBody>
          <a:bodyPr/>
          <a:lstStyle/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معاونت بهداشت</a:t>
            </a:r>
          </a:p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مبارزه با بیماری های غیرواگیر</a:t>
            </a:r>
          </a:p>
        </p:txBody>
      </p:sp>
    </p:spTree>
    <p:extLst>
      <p:ext uri="{BB962C8B-B14F-4D97-AF65-F5344CB8AC3E}">
        <p14:creationId xmlns:p14="http://schemas.microsoft.com/office/powerpoint/2010/main" val="3171328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9444683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294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F1A0A93-C464-43B7-A071-9DE2644301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998728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2168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04DBD84-A43D-4C54-B93C-6201D8C08A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0905658"/>
              </p:ext>
            </p:extLst>
          </p:nvPr>
        </p:nvGraphicFramePr>
        <p:xfrm>
          <a:off x="462455" y="472967"/>
          <a:ext cx="11613931" cy="5938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132004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3510927"/>
              </p:ext>
            </p:extLst>
          </p:nvPr>
        </p:nvGraphicFramePr>
        <p:xfrm>
          <a:off x="0" y="1"/>
          <a:ext cx="12191999" cy="709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157275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63817F15-E645-4962-A0F7-09A060053D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7050880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4807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9E50E9F-06F7-430A-BECC-AE87C0D869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0650950"/>
              </p:ext>
            </p:extLst>
          </p:nvPr>
        </p:nvGraphicFramePr>
        <p:xfrm>
          <a:off x="420415" y="399393"/>
          <a:ext cx="11445764" cy="6053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21538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6368213"/>
              </p:ext>
            </p:extLst>
          </p:nvPr>
        </p:nvGraphicFramePr>
        <p:xfrm>
          <a:off x="0" y="-1"/>
          <a:ext cx="11947357" cy="701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15040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892038"/>
              </p:ext>
            </p:extLst>
          </p:nvPr>
        </p:nvGraphicFramePr>
        <p:xfrm>
          <a:off x="404949" y="365760"/>
          <a:ext cx="11273245" cy="6126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735204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60713"/>
              </p:ext>
            </p:extLst>
          </p:nvPr>
        </p:nvGraphicFramePr>
        <p:xfrm>
          <a:off x="525516" y="641131"/>
          <a:ext cx="11130455" cy="5864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98604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0357290"/>
              </p:ext>
            </p:extLst>
          </p:nvPr>
        </p:nvGraphicFramePr>
        <p:xfrm>
          <a:off x="274320" y="248195"/>
          <a:ext cx="11534503" cy="6387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7004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360659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056494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4259341"/>
              </p:ext>
            </p:extLst>
          </p:nvPr>
        </p:nvGraphicFramePr>
        <p:xfrm>
          <a:off x="209006" y="287383"/>
          <a:ext cx="11691257" cy="6204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10555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9028242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825548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4504540"/>
              </p:ext>
            </p:extLst>
          </p:nvPr>
        </p:nvGraphicFramePr>
        <p:xfrm>
          <a:off x="0" y="0"/>
          <a:ext cx="12191999" cy="709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39840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B703E84-744D-42C9-BC59-9428A61097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3377914"/>
              </p:ext>
            </p:extLst>
          </p:nvPr>
        </p:nvGraphicFramePr>
        <p:xfrm>
          <a:off x="483476" y="409903"/>
          <a:ext cx="11077903" cy="5917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91346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B703E84-744D-42C9-BC59-9428A61097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936641"/>
              </p:ext>
            </p:extLst>
          </p:nvPr>
        </p:nvGraphicFramePr>
        <p:xfrm>
          <a:off x="798786" y="588580"/>
          <a:ext cx="11025352" cy="5612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15991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295436"/>
              </p:ext>
            </p:extLst>
          </p:nvPr>
        </p:nvGraphicFramePr>
        <p:xfrm>
          <a:off x="0" y="662152"/>
          <a:ext cx="12004766" cy="6195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695586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16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8040906"/>
              </p:ext>
            </p:extLst>
          </p:nvPr>
        </p:nvGraphicFramePr>
        <p:xfrm>
          <a:off x="536029" y="515007"/>
          <a:ext cx="11267088" cy="5969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59959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0418801"/>
              </p:ext>
            </p:extLst>
          </p:nvPr>
        </p:nvGraphicFramePr>
        <p:xfrm>
          <a:off x="287383" y="143690"/>
          <a:ext cx="11443063" cy="6466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28188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029808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23206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449470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0457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7807228"/>
              </p:ext>
            </p:extLst>
          </p:nvPr>
        </p:nvGraphicFramePr>
        <p:xfrm>
          <a:off x="-156755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88581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2529854"/>
              </p:ext>
            </p:extLst>
          </p:nvPr>
        </p:nvGraphicFramePr>
        <p:xfrm>
          <a:off x="326571" y="104502"/>
          <a:ext cx="11116492" cy="6453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84744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9596955"/>
              </p:ext>
            </p:extLst>
          </p:nvPr>
        </p:nvGraphicFramePr>
        <p:xfrm>
          <a:off x="182881" y="313509"/>
          <a:ext cx="11821886" cy="6322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42430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780349"/>
              </p:ext>
            </p:extLst>
          </p:nvPr>
        </p:nvGraphicFramePr>
        <p:xfrm>
          <a:off x="-143691" y="182879"/>
          <a:ext cx="12239897" cy="6871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47766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1259731"/>
              </p:ext>
            </p:extLst>
          </p:nvPr>
        </p:nvGraphicFramePr>
        <p:xfrm>
          <a:off x="117566" y="156755"/>
          <a:ext cx="12074434" cy="670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6151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8A44C87-961E-4582-8551-78298BC38F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179812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9584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B703E84-744D-42C9-BC59-9428A61097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05237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7471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186337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9453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2549802"/>
              </p:ext>
            </p:extLst>
          </p:nvPr>
        </p:nvGraphicFramePr>
        <p:xfrm>
          <a:off x="0" y="0"/>
          <a:ext cx="12191999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2292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38BE91B-2AF0-416D-871E-E337B2F628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0015299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8282860"/>
      </p:ext>
    </p:extLst>
  </p:cSld>
  <p:clrMapOvr>
    <a:masterClrMapping/>
  </p:clrMapOvr>
</p:sld>
</file>

<file path=ppt/theme/theme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14925</TotalTime>
  <Words>635</Words>
  <Application>Microsoft Office PowerPoint</Application>
  <PresentationFormat>Widescreen</PresentationFormat>
  <Paragraphs>54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43</vt:i4>
      </vt:variant>
    </vt:vector>
  </HeadingPairs>
  <TitlesOfParts>
    <vt:vector size="62" baseType="lpstr">
      <vt:lpstr>Arial</vt:lpstr>
      <vt:lpstr>B Titr</vt:lpstr>
      <vt:lpstr>Calibri</vt:lpstr>
      <vt:lpstr>Calibri Light</vt:lpstr>
      <vt:lpstr>Times New Roman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18_Office Theme</vt:lpstr>
      <vt:lpstr>20_Office Theme</vt:lpstr>
      <vt:lpstr>21_Office Theme</vt:lpstr>
      <vt:lpstr>23_Office Theme</vt:lpstr>
      <vt:lpstr>25_Office Theme</vt:lpstr>
      <vt:lpstr>24_Office Theme</vt:lpstr>
      <vt:lpstr>PowerPoint Presentation</vt:lpstr>
      <vt:lpstr>شاخص های برنامه پیشگیری و کنترل دیابت زمستان 1404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Dr.Rasti</dc:creator>
  <cp:lastModifiedBy>A.R.I</cp:lastModifiedBy>
  <cp:revision>1365</cp:revision>
  <dcterms:created xsi:type="dcterms:W3CDTF">2022-12-25T09:49:18Z</dcterms:created>
  <dcterms:modified xsi:type="dcterms:W3CDTF">2026-04-20T04:15:08Z</dcterms:modified>
</cp:coreProperties>
</file>